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rson with red hair in front of pink background">
            <a:extLst>
              <a:ext uri="{FF2B5EF4-FFF2-40B4-BE49-F238E27FC236}">
                <a16:creationId xmlns:a16="http://schemas.microsoft.com/office/drawing/2014/main" id="{0B5415FF-395A-4AF8-B0FD-292979D3F806}"/>
              </a:ext>
            </a:extLst>
          </p:cNvPr>
          <p:cNvPicPr>
            <a:picLocks noGrp="1" noChangeAspect="1"/>
          </p:cNvPicPr>
          <p:nvPr>
            <p:ph type="pic" sz="quarter" idx="14"/>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3417959"/>
            <a:ext cx="1719072" cy="1719072"/>
          </a:xfrm>
        </p:spPr>
      </p:pic>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4"/>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752912"/>
            <a:ext cx="6273294" cy="2413965"/>
          </a:xfrm>
        </p:spPr>
        <p:txBody>
          <a:bodyPr>
            <a:normAutofit fontScale="90000"/>
          </a:bodyPr>
          <a:lstStyle/>
          <a:p>
            <a:r>
              <a:rPr lang="en-US" dirty="0"/>
              <a:t>Big Brothers </a:t>
            </a:r>
            <a:br>
              <a:rPr lang="en-US" dirty="0"/>
            </a:br>
            <a:r>
              <a:rPr lang="en-US" dirty="0"/>
              <a:t>Big Sisters </a:t>
            </a:r>
            <a:br>
              <a:rPr lang="en-US" dirty="0"/>
            </a:br>
            <a:r>
              <a:rPr lang="en-US" dirty="0"/>
              <a:t>of Sarnia-Lambton</a:t>
            </a:r>
          </a:p>
        </p:txBody>
      </p:sp>
      <p:pic>
        <p:nvPicPr>
          <p:cNvPr id="15" name="Picture Placeholder 14">
            <a:extLst>
              <a:ext uri="{FF2B5EF4-FFF2-40B4-BE49-F238E27FC236}">
                <a16:creationId xmlns:a16="http://schemas.microsoft.com/office/drawing/2014/main" id="{BC440D7D-B6ED-48AB-80DC-7E1E2E8E61C5}"/>
              </a:ext>
            </a:extLst>
          </p:cNvPr>
          <p:cNvPicPr>
            <a:picLocks noGrp="1" noChangeAspect="1"/>
          </p:cNvPicPr>
          <p:nvPr>
            <p:ph type="pic" sz="quarter" idx="15"/>
          </p:nvPr>
        </p:nvPicPr>
        <p:blipFill>
          <a:blip r:embed="rId5"/>
          <a:srcRect/>
          <a:stretch/>
        </p:blipFill>
        <p:spPr>
          <a:xfrm>
            <a:off x="1719072" y="5150331"/>
            <a:ext cx="3415570" cy="1719072"/>
          </a:xfrm>
        </p:spPr>
      </p:pic>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3940936"/>
            <a:ext cx="5050971" cy="1562089"/>
          </a:xfrm>
        </p:spPr>
        <p:txBody>
          <a:bodyPr>
            <a:normAutofit fontScale="85000" lnSpcReduction="10000"/>
          </a:bodyPr>
          <a:lstStyle/>
          <a:p>
            <a:r>
              <a:rPr lang="en-US" dirty="0"/>
              <a:t>Matching Program - $80,000</a:t>
            </a:r>
          </a:p>
          <a:p>
            <a:r>
              <a:rPr lang="en-US" dirty="0"/>
              <a:t>Go Girls Game On Program - $30,000</a:t>
            </a:r>
          </a:p>
          <a:p>
            <a:r>
              <a:rPr lang="en-US" dirty="0"/>
              <a:t>Big Bunch Program - $20,000</a:t>
            </a:r>
          </a:p>
          <a:p>
            <a:r>
              <a:rPr lang="en-US" dirty="0"/>
              <a:t>In School Mentoring - $18,000 (as of April 1, 2024)</a:t>
            </a:r>
          </a:p>
          <a:p>
            <a:endParaRPr lang="en-US" dirty="0"/>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3352957"/>
            <a:ext cx="4225818" cy="587979"/>
          </a:xfrm>
        </p:spPr>
        <p:txBody>
          <a:bodyPr>
            <a:normAutofit/>
          </a:bodyPr>
          <a:lstStyle/>
          <a:p>
            <a:r>
              <a:rPr lang="en-US" sz="2400" b="1" dirty="0"/>
              <a:t>United Way Funding</a:t>
            </a:r>
          </a:p>
        </p:txBody>
      </p:sp>
      <p:pic>
        <p:nvPicPr>
          <p:cNvPr id="5" name="Picture 4">
            <a:extLst>
              <a:ext uri="{FF2B5EF4-FFF2-40B4-BE49-F238E27FC236}">
                <a16:creationId xmlns:a16="http://schemas.microsoft.com/office/drawing/2014/main" id="{6B110836-400C-F7A4-316E-7F0B2CA8A536}"/>
              </a:ext>
            </a:extLst>
          </p:cNvPr>
          <p:cNvPicPr>
            <a:picLocks noChangeAspect="1"/>
          </p:cNvPicPr>
          <p:nvPr/>
        </p:nvPicPr>
        <p:blipFill>
          <a:blip r:embed="rId6"/>
          <a:stretch>
            <a:fillRect/>
          </a:stretch>
        </p:blipFill>
        <p:spPr>
          <a:xfrm>
            <a:off x="3415570" y="0"/>
            <a:ext cx="1672158" cy="1719072"/>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6"/>
            <a:ext cx="4295372" cy="1425951"/>
          </a:xfrm>
        </p:spPr>
        <p:txBody>
          <a:bodyPr>
            <a:normAutofit fontScale="90000"/>
          </a:bodyPr>
          <a:lstStyle/>
          <a:p>
            <a:r>
              <a:rPr lang="en-US" dirty="0"/>
              <a:t>Children helped by Big Brothers </a:t>
            </a:r>
            <a:br>
              <a:rPr lang="en-US" dirty="0"/>
            </a:br>
            <a:r>
              <a:rPr lang="en-US" dirty="0"/>
              <a:t>Big Sisters </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42200" y="3142210"/>
            <a:ext cx="3911600" cy="2962933"/>
          </a:xfrm>
        </p:spPr>
        <p:txBody>
          <a:bodyPr vert="horz" lIns="0" tIns="45720" rIns="91440" bIns="45720" numCol="1" rtlCol="0" anchor="t">
            <a:normAutofit/>
          </a:bodyPr>
          <a:lstStyle/>
          <a:p>
            <a:endParaRPr lang="en-US" sz="2200" dirty="0"/>
          </a:p>
          <a:p>
            <a:r>
              <a:rPr lang="en-US" sz="2200" dirty="0"/>
              <a:t>Matching – 125 youth</a:t>
            </a:r>
          </a:p>
          <a:p>
            <a:r>
              <a:rPr lang="en-US" sz="2200" dirty="0"/>
              <a:t>Go Girls Game On – 340 youth</a:t>
            </a:r>
          </a:p>
          <a:p>
            <a:r>
              <a:rPr lang="en-US" sz="2200" dirty="0"/>
              <a:t>Big Bunch – 44 youth</a:t>
            </a:r>
          </a:p>
        </p:txBody>
      </p:sp>
      <p:pic>
        <p:nvPicPr>
          <p:cNvPr id="8" name="Picture Placeholder 7" descr="A person holding a sign&#10;&#10;Description automatically generated with medium confidence">
            <a:extLst>
              <a:ext uri="{FF2B5EF4-FFF2-40B4-BE49-F238E27FC236}">
                <a16:creationId xmlns:a16="http://schemas.microsoft.com/office/drawing/2014/main" id="{65F2DF24-3846-5368-789B-9F953B2AF806}"/>
              </a:ext>
            </a:extLst>
          </p:cNvPr>
          <p:cNvPicPr>
            <a:picLocks noGrp="1" noChangeAspect="1"/>
          </p:cNvPicPr>
          <p:nvPr>
            <p:ph type="pic" sz="quarter" idx="14"/>
          </p:nvPr>
        </p:nvPicPr>
        <p:blipFill>
          <a:blip r:embed="rId2"/>
          <a:srcRect l="12448" r="12448"/>
          <a:stretch>
            <a:fillRect/>
          </a:stretch>
        </p:blipFill>
        <p:spPr/>
      </p:pic>
      <p:pic>
        <p:nvPicPr>
          <p:cNvPr id="7" name="Picture Placeholder 6" descr="A group of women holding a large check&#10;&#10;Description automatically generated">
            <a:extLst>
              <a:ext uri="{FF2B5EF4-FFF2-40B4-BE49-F238E27FC236}">
                <a16:creationId xmlns:a16="http://schemas.microsoft.com/office/drawing/2014/main" id="{DF8AA688-7822-DDF9-4651-8F5D13475E02}"/>
              </a:ext>
            </a:extLst>
          </p:cNvPr>
          <p:cNvPicPr>
            <a:picLocks noGrp="1" noChangeAspect="1"/>
          </p:cNvPicPr>
          <p:nvPr>
            <p:ph type="pic" sz="quarter" idx="13"/>
          </p:nvPr>
        </p:nvPicPr>
        <p:blipFill>
          <a:blip r:embed="rId3"/>
          <a:srcRect l="12500" r="12500"/>
          <a:stretch>
            <a:fillRect/>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with red hair in front of pink background">
            <a:extLst>
              <a:ext uri="{FF2B5EF4-FFF2-40B4-BE49-F238E27FC236}">
                <a16:creationId xmlns:a16="http://schemas.microsoft.com/office/drawing/2014/main" id="{1C1EE71A-4259-484A-AD7E-40964F671995}"/>
              </a:ext>
            </a:extLst>
          </p:cNvPr>
          <p:cNvPicPr>
            <a:picLocks noGrp="1" noChangeAspect="1"/>
          </p:cNvPicPr>
          <p:nvPr>
            <p:ph type="pic" sz="quarter" idx="10"/>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42900" y="45258"/>
            <a:ext cx="11849100" cy="6858000"/>
          </a:xfrm>
        </p:spPr>
      </p:pic>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838200" y="660400"/>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712423"/>
            <a:ext cx="5911735" cy="4485178"/>
          </a:xfrm>
        </p:spPr>
        <p:txBody>
          <a:bodyPr vert="horz" lIns="0" tIns="45720" rIns="91440" bIns="45720" rtlCol="0" anchor="t">
            <a:normAutofit fontScale="92500" lnSpcReduction="20000"/>
          </a:bodyPr>
          <a:lstStyle/>
          <a:p>
            <a:r>
              <a:rPr lang="en-US" sz="1800" dirty="0">
                <a:solidFill>
                  <a:schemeClr val="tx1"/>
                </a:solidFill>
              </a:rPr>
              <a:t>The Matching program provides friendship and consistent stabilizing support to children and youth in our community through being matched with a positive adult influence.  Often at the point of referral the children in the program have seen people come and go in their lives through various circumstances including family breakdown.  </a:t>
            </a:r>
          </a:p>
          <a:p>
            <a:r>
              <a:rPr lang="en-US" sz="1800" dirty="0">
                <a:solidFill>
                  <a:schemeClr val="tx1"/>
                </a:solidFill>
              </a:rPr>
              <a:t>Go Girls Game On serves adolescent girls and boys through a group mentoring program based around physical activity, healthy eating, self-esteem, and communication.  Sessions take place weekly in schools during school hours.</a:t>
            </a:r>
          </a:p>
          <a:p>
            <a:r>
              <a:rPr lang="en-US" sz="1800" dirty="0">
                <a:solidFill>
                  <a:schemeClr val="tx1"/>
                </a:solidFill>
              </a:rPr>
              <a:t>Big Bunch was created specifically in demand to an identified gap in service as there are many children on the waiting list for a Big Brother or Sister match. In Big Bunch 3 Littles are matched to 1 mentor and meet bi-weekly as a group.</a:t>
            </a:r>
          </a:p>
          <a:p>
            <a:r>
              <a:rPr lang="en-US" sz="1800" dirty="0">
                <a:solidFill>
                  <a:schemeClr val="tx1"/>
                </a:solidFill>
              </a:rPr>
              <a:t>In School Mentoring provides one-to-one support to children ages 4-15, for one hour a week at the child’s school during school hours. This is fun based rather than academic based with the goal of improving the child’s self-esteem and helping to make school a more positive experience.  </a:t>
            </a:r>
          </a:p>
          <a:p>
            <a:endParaRPr lang="en-US" dirty="0"/>
          </a:p>
          <a:p>
            <a:endParaRPr lang="en-US" dirty="0"/>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4"/>
          <a:stretch>
            <a:fillRect/>
          </a:stretch>
        </p:blipFill>
        <p:spPr>
          <a:xfrm>
            <a:off x="10911364" y="209203"/>
            <a:ext cx="884871" cy="902393"/>
          </a:xfrm>
          <a:prstGeom prst="rect">
            <a:avLst/>
          </a:prstGeo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0"/>
            <a:ext cx="4172990" cy="674370"/>
          </a:xfrm>
        </p:spPr>
        <p:txBody>
          <a:bodyPr>
            <a:normAutofit/>
          </a:bodyPr>
          <a:lstStyle/>
          <a:p>
            <a:r>
              <a:rPr lang="en-US" dirty="0"/>
              <a:t>Matching Program</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75956" y="1109806"/>
            <a:ext cx="7930342" cy="1182544"/>
          </a:xfrm>
        </p:spPr>
        <p:txBody>
          <a:bodyPr vert="horz" lIns="91440" tIns="45720" rIns="91440" bIns="45720" rtlCol="0" anchor="t">
            <a:normAutofit fontScale="25000" lnSpcReduction="20000"/>
          </a:bodyPr>
          <a:lstStyle/>
          <a:p>
            <a:pPr lvl="0"/>
            <a:r>
              <a:rPr lang="en-ZA" sz="6000" dirty="0"/>
              <a:t>100% of parents surveyed felt that since being matched there has been an improvement in their child’s mental health</a:t>
            </a:r>
          </a:p>
          <a:p>
            <a:pPr lvl="0"/>
            <a:r>
              <a:rPr lang="en-ZA" sz="6000" dirty="0"/>
              <a:t>100% of Littles surveyed feel that their Mentor is a safe and supportive person in their life</a:t>
            </a:r>
          </a:p>
          <a:p>
            <a:pPr lvl="0"/>
            <a:r>
              <a:rPr lang="en-ZA" sz="6000" dirty="0"/>
              <a:t>86% of Littles surveyed have tried something with their Mentors that they otherwise would not have been able to</a:t>
            </a:r>
          </a:p>
          <a:p>
            <a:pPr lvl="0"/>
            <a:endParaRPr lang="en-US" dirty="0"/>
          </a:p>
        </p:txBody>
      </p:sp>
      <p:sp>
        <p:nvSpPr>
          <p:cNvPr id="12" name="Text Placeholder 11">
            <a:extLst>
              <a:ext uri="{FF2B5EF4-FFF2-40B4-BE49-F238E27FC236}">
                <a16:creationId xmlns:a16="http://schemas.microsoft.com/office/drawing/2014/main" id="{A7E8B114-078A-441B-B423-7E655A5F3F7B}"/>
              </a:ext>
            </a:extLst>
          </p:cNvPr>
          <p:cNvSpPr>
            <a:spLocks noGrp="1"/>
          </p:cNvSpPr>
          <p:nvPr>
            <p:ph type="body" sz="quarter" idx="12"/>
          </p:nvPr>
        </p:nvSpPr>
        <p:spPr>
          <a:xfrm>
            <a:off x="4613563" y="2320117"/>
            <a:ext cx="4655127" cy="674370"/>
          </a:xfrm>
        </p:spPr>
        <p:txBody>
          <a:bodyPr>
            <a:normAutofit fontScale="92500"/>
          </a:bodyPr>
          <a:lstStyle/>
          <a:p>
            <a:r>
              <a:rPr lang="en-US" dirty="0"/>
              <a:t>Go Girls Game On Program</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2975956" y="3022254"/>
            <a:ext cx="8013936" cy="1405600"/>
          </a:xfrm>
        </p:spPr>
        <p:txBody>
          <a:bodyPr>
            <a:normAutofit fontScale="92500"/>
          </a:bodyPr>
          <a:lstStyle/>
          <a:p>
            <a:r>
              <a:rPr lang="en-ZA" dirty="0"/>
              <a:t>92% of participants indicated they have made healthier food choices based on what they have learned</a:t>
            </a:r>
          </a:p>
          <a:p>
            <a:r>
              <a:rPr lang="en-ZA" dirty="0"/>
              <a:t>82% of participants now choose to do physical activity on their own</a:t>
            </a:r>
          </a:p>
          <a:p>
            <a:r>
              <a:rPr lang="en-ZA" dirty="0"/>
              <a:t>90% of participants feel they have developed better or new relationships with others in the group and now have relationships with their peers in their school </a:t>
            </a:r>
            <a:r>
              <a:rPr lang="en-ZA"/>
              <a:t>classes that they </a:t>
            </a:r>
            <a:r>
              <a:rPr lang="en-ZA" dirty="0"/>
              <a:t>did not before</a:t>
            </a:r>
            <a:endParaRPr lang="en-US" dirty="0"/>
          </a:p>
        </p:txBody>
      </p:sp>
      <p:sp>
        <p:nvSpPr>
          <p:cNvPr id="14" name="Text Placeholder 13">
            <a:extLst>
              <a:ext uri="{FF2B5EF4-FFF2-40B4-BE49-F238E27FC236}">
                <a16:creationId xmlns:a16="http://schemas.microsoft.com/office/drawing/2014/main" id="{E5E33E8F-C5CD-4D16-9B60-D60BD3E25BE9}"/>
              </a:ext>
            </a:extLst>
          </p:cNvPr>
          <p:cNvSpPr>
            <a:spLocks noGrp="1"/>
          </p:cNvSpPr>
          <p:nvPr>
            <p:ph type="body" sz="quarter" idx="14"/>
          </p:nvPr>
        </p:nvSpPr>
        <p:spPr>
          <a:xfrm>
            <a:off x="4613564" y="4409670"/>
            <a:ext cx="4655126" cy="665019"/>
          </a:xfrm>
        </p:spPr>
        <p:txBody>
          <a:bodyPr/>
          <a:lstStyle/>
          <a:p>
            <a:r>
              <a:rPr lang="en-US" dirty="0"/>
              <a:t>Big Bunch</a:t>
            </a:r>
          </a:p>
        </p:txBody>
      </p:sp>
      <p:sp>
        <p:nvSpPr>
          <p:cNvPr id="13" name="Content Placeholder 12">
            <a:extLst>
              <a:ext uri="{FF2B5EF4-FFF2-40B4-BE49-F238E27FC236}">
                <a16:creationId xmlns:a16="http://schemas.microsoft.com/office/drawing/2014/main" id="{D8CCDEEC-9CC7-4D26-B838-0FB400D2D10A}"/>
              </a:ext>
            </a:extLst>
          </p:cNvPr>
          <p:cNvSpPr>
            <a:spLocks noGrp="1"/>
          </p:cNvSpPr>
          <p:nvPr>
            <p:ph idx="13"/>
          </p:nvPr>
        </p:nvSpPr>
        <p:spPr>
          <a:xfrm>
            <a:off x="2975956" y="5129991"/>
            <a:ext cx="7930342" cy="1182544"/>
          </a:xfrm>
        </p:spPr>
        <p:txBody>
          <a:bodyPr>
            <a:normAutofit/>
          </a:bodyPr>
          <a:lstStyle/>
          <a:p>
            <a:r>
              <a:rPr lang="en-ZA" dirty="0"/>
              <a:t>90% of Little’s react more positively to challenges</a:t>
            </a:r>
          </a:p>
          <a:p>
            <a:r>
              <a:rPr lang="en-ZA" dirty="0"/>
              <a:t>95% of Little’s interact more with peers without being prompted</a:t>
            </a:r>
          </a:p>
          <a:p>
            <a:r>
              <a:rPr lang="en-ZA" dirty="0"/>
              <a:t>89% of Little’s gained more confidence to try new things</a:t>
            </a:r>
          </a:p>
          <a:p>
            <a:endParaRPr lang="en-ZA" dirty="0"/>
          </a:p>
          <a:p>
            <a:endParaRPr lang="en-ZA" dirty="0"/>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fontScale="92500" lnSpcReduction="10000"/>
          </a:bodyPr>
          <a:lstStyle/>
          <a:p>
            <a:r>
              <a:rPr lang="en-US" dirty="0"/>
              <a:t>Parent of a Little Sister:</a:t>
            </a:r>
          </a:p>
          <a:p>
            <a:r>
              <a:rPr lang="en-US" dirty="0"/>
              <a:t>“Since my child has been in the program her mental health has completely improved, every issue she had coming into the program has been addressed and resolved, having her Big Sister in her life has changed our lives.”</a:t>
            </a:r>
          </a:p>
          <a:p>
            <a:r>
              <a:rPr lang="en-US" dirty="0"/>
              <a:t>Little Brother:</a:t>
            </a:r>
          </a:p>
          <a:p>
            <a:r>
              <a:rPr lang="en-US" dirty="0"/>
              <a:t>“I met my Big Brother when I was 8.  It was just me my mom and my two sisters.  I liked that it was just him and I when together and he listened.  He asked questions and then really listened to my answers.  Fast forward 10 years and our match is now officially done.  My Big Brother and I have spent time together every week for 10 years. When I was having the worst days or the best days, I knew he was a text away.  He has helped me through some pretty dark days and helped to guide me into this next part of my lift.  Not sure what things would have been like if I did not meet him."</a:t>
            </a:r>
          </a:p>
          <a:p>
            <a:r>
              <a:rPr lang="en-US" dirty="0"/>
              <a:t>Elementary Teacher re Go Girls Game On program:</a:t>
            </a:r>
          </a:p>
          <a:p>
            <a:r>
              <a:rPr lang="en-US" dirty="0"/>
              <a:t>“This program has been one we welcome every year into our school.  A lot of our students struggle with healthy relationships, self image and boundaries.  I feel the students have a sense of calm when they come back from the program each week.  They are learning tools and bringing them back to the classroom.”</a:t>
            </a:r>
          </a:p>
          <a:p>
            <a:endParaRPr lang="en-US" dirty="0"/>
          </a:p>
        </p:txBody>
      </p:sp>
      <p:pic>
        <p:nvPicPr>
          <p:cNvPr id="9" name="Picture Placeholder 8" descr="A group of people sitting at a table&#10;&#10;Description automatically generated">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srcRect l="13528" r="13528"/>
          <a:stretch>
            <a:fillRect/>
          </a:stretch>
        </p:blipFill>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3"/>
          <a:stretch>
            <a:fillRect/>
          </a:stretch>
        </p:blipFill>
        <p:spPr>
          <a:xfrm>
            <a:off x="10252115" y="6089651"/>
            <a:ext cx="1668336" cy="706228"/>
          </a:xfrm>
          <a:prstGeom prst="rect">
            <a:avLst/>
          </a:prstGeom>
        </p:spPr>
      </p:pic>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C87C8F-F87B-4D7A-AA05-EBC7DA9C67ED}">
  <ds:schemaRefs>
    <ds:schemaRef ds:uri="http://schemas.microsoft.com/office/2006/documentManagement/types"/>
    <ds:schemaRef ds:uri="http://purl.org/dc/dcmitype/"/>
    <ds:schemaRef ds:uri="http://schemas.openxmlformats.org/package/2006/metadata/core-properties"/>
    <ds:schemaRef ds:uri="16c05727-aa75-4e4a-9b5f-8a80a1165891"/>
    <ds:schemaRef ds:uri="http://purl.org/dc/elements/1.1/"/>
    <ds:schemaRef ds:uri="http://schemas.microsoft.com/office/2006/metadata/properties"/>
    <ds:schemaRef ds:uri="http://schemas.microsoft.com/sharepoint/v3"/>
    <ds:schemaRef ds:uri="71af3243-3dd4-4a8d-8c0d-dd76da1f02a5"/>
    <ds:schemaRef ds:uri="http://purl.org/dc/terms/"/>
    <ds:schemaRef ds:uri="http://schemas.microsoft.com/office/infopath/2007/PartnerControls"/>
    <ds:schemaRef ds:uri="230e9df3-be65-4c73-a93b-d1236ebd677e"/>
    <ds:schemaRef ds:uri="http://www.w3.org/XML/1998/namespace"/>
  </ds:schemaRefs>
</ds:datastoreItem>
</file>

<file path=customXml/itemProps2.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3.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242</TotalTime>
  <Words>676</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Big Brothers  Big Sisters  of Sarnia-Lambton</vt:lpstr>
      <vt:lpstr>Children helped by Big Brothers  Big Sisters  in 2023-24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16</cp:revision>
  <cp:lastPrinted>2023-05-09T15:33:39Z</cp:lastPrinted>
  <dcterms:created xsi:type="dcterms:W3CDTF">2023-05-01T16:22:16Z</dcterms:created>
  <dcterms:modified xsi:type="dcterms:W3CDTF">2024-05-28T14:18:09Z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