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rson with red hair in front of pink background">
            <a:extLst>
              <a:ext uri="{FF2B5EF4-FFF2-40B4-BE49-F238E27FC236}">
                <a16:creationId xmlns:a16="http://schemas.microsoft.com/office/drawing/2014/main" id="{0B5415FF-395A-4AF8-B0FD-292979D3F806}"/>
              </a:ext>
            </a:extLst>
          </p:cNvPr>
          <p:cNvPicPr>
            <a:picLocks noGrp="1" noChangeAspect="1"/>
          </p:cNvPicPr>
          <p:nvPr>
            <p:ph type="pic" sz="quarter" idx="14"/>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3417959"/>
            <a:ext cx="1719072" cy="1719072"/>
          </a:xfrm>
        </p:spPr>
      </p:pic>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4"/>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752912"/>
            <a:ext cx="6159342" cy="2413965"/>
          </a:xfrm>
        </p:spPr>
        <p:txBody>
          <a:bodyPr>
            <a:normAutofit fontScale="90000"/>
          </a:bodyPr>
          <a:lstStyle/>
          <a:p>
            <a:r>
              <a:rPr lang="en-US" dirty="0"/>
              <a:t>Boys &amp; Girls Club Sarnia-Lambton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4127016"/>
            <a:ext cx="5050971" cy="1143191"/>
          </a:xfrm>
        </p:spPr>
        <p:txBody>
          <a:bodyPr>
            <a:normAutofit/>
          </a:bodyPr>
          <a:lstStyle/>
          <a:p>
            <a:r>
              <a:rPr lang="en-US" dirty="0"/>
              <a:t>Out of School Programs - $94,907</a:t>
            </a:r>
          </a:p>
          <a:p>
            <a:r>
              <a:rPr lang="en-US" dirty="0"/>
              <a:t>Summer Day Camp - $12,000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3352957"/>
            <a:ext cx="4225818" cy="587979"/>
          </a:xfrm>
        </p:spPr>
        <p:txBody>
          <a:bodyPr>
            <a:normAutofit/>
          </a:bodyPr>
          <a:lstStyle/>
          <a:p>
            <a:r>
              <a:rPr lang="en-US" sz="2400" b="1" dirty="0"/>
              <a:t>United Way Funding</a:t>
            </a:r>
          </a:p>
        </p:txBody>
      </p:sp>
      <p:pic>
        <p:nvPicPr>
          <p:cNvPr id="5" name="Picture 4">
            <a:extLst>
              <a:ext uri="{FF2B5EF4-FFF2-40B4-BE49-F238E27FC236}">
                <a16:creationId xmlns:a16="http://schemas.microsoft.com/office/drawing/2014/main" id="{6B110836-400C-F7A4-316E-7F0B2CA8A536}"/>
              </a:ext>
            </a:extLst>
          </p:cNvPr>
          <p:cNvPicPr>
            <a:picLocks noChangeAspect="1"/>
          </p:cNvPicPr>
          <p:nvPr/>
        </p:nvPicPr>
        <p:blipFill>
          <a:blip r:embed="rId5"/>
          <a:stretch>
            <a:fillRect/>
          </a:stretch>
        </p:blipFill>
        <p:spPr>
          <a:xfrm>
            <a:off x="3415570" y="0"/>
            <a:ext cx="1672158" cy="1719072"/>
          </a:xfrm>
          <a:prstGeom prst="rect">
            <a:avLst/>
          </a:prstGeom>
        </p:spPr>
      </p:pic>
      <p:pic>
        <p:nvPicPr>
          <p:cNvPr id="12" name="Picture 11" descr="A green and blue logo&#10;&#10;Description automatically generated with low confidence">
            <a:extLst>
              <a:ext uri="{FF2B5EF4-FFF2-40B4-BE49-F238E27FC236}">
                <a16:creationId xmlns:a16="http://schemas.microsoft.com/office/drawing/2014/main" id="{A8FF1076-062F-8ABD-52A7-A312D6F064D6}"/>
              </a:ext>
            </a:extLst>
          </p:cNvPr>
          <p:cNvPicPr>
            <a:picLocks noChangeAspect="1"/>
          </p:cNvPicPr>
          <p:nvPr/>
        </p:nvPicPr>
        <p:blipFill>
          <a:blip r:embed="rId6"/>
          <a:stretch>
            <a:fillRect/>
          </a:stretch>
        </p:blipFill>
        <p:spPr>
          <a:xfrm>
            <a:off x="2300680" y="5270207"/>
            <a:ext cx="2817290" cy="1520838"/>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199" y="1465052"/>
            <a:ext cx="4295372" cy="1425951"/>
          </a:xfrm>
        </p:spPr>
        <p:txBody>
          <a:bodyPr>
            <a:normAutofit fontScale="90000"/>
          </a:bodyPr>
          <a:lstStyle/>
          <a:p>
            <a:r>
              <a:rPr lang="en-US" dirty="0"/>
              <a:t>Children helped by Boys &amp; Girls Club </a:t>
            </a:r>
            <a:br>
              <a:rPr lang="en-US" dirty="0"/>
            </a:br>
            <a:r>
              <a:rPr lang="en-US" dirty="0"/>
              <a:t>in 2023-2024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199" y="3142210"/>
            <a:ext cx="4478252" cy="2962933"/>
          </a:xfrm>
        </p:spPr>
        <p:txBody>
          <a:bodyPr vert="horz" lIns="0" tIns="45720" rIns="91440" bIns="45720" numCol="1" rtlCol="0" anchor="t">
            <a:normAutofit/>
          </a:bodyPr>
          <a:lstStyle/>
          <a:p>
            <a:endParaRPr lang="en-US" sz="2200" dirty="0"/>
          </a:p>
          <a:p>
            <a:r>
              <a:rPr lang="en-US" sz="2200" dirty="0"/>
              <a:t>Out of School Programs – 853 youth</a:t>
            </a:r>
          </a:p>
          <a:p>
            <a:r>
              <a:rPr lang="en-US" sz="2200" dirty="0"/>
              <a:t>Summer Day Camp – 237 youth</a:t>
            </a:r>
          </a:p>
        </p:txBody>
      </p:sp>
      <p:pic>
        <p:nvPicPr>
          <p:cNvPr id="8" name="Picture Placeholder 7" descr="A person and a child sitting at a table&#10;&#10;Description automatically generated with medium confidence">
            <a:extLst>
              <a:ext uri="{FF2B5EF4-FFF2-40B4-BE49-F238E27FC236}">
                <a16:creationId xmlns:a16="http://schemas.microsoft.com/office/drawing/2014/main" id="{DF6DF16F-B9D5-0F7C-3C7D-F3A91FD72792}"/>
              </a:ext>
            </a:extLst>
          </p:cNvPr>
          <p:cNvPicPr>
            <a:picLocks noGrp="1" noChangeAspect="1"/>
          </p:cNvPicPr>
          <p:nvPr>
            <p:ph type="pic" sz="quarter" idx="13"/>
          </p:nvPr>
        </p:nvPicPr>
        <p:blipFill>
          <a:blip r:embed="rId2"/>
          <a:srcRect l="14062" r="14062"/>
          <a:stretch>
            <a:fillRect/>
          </a:stretch>
        </p:blipFill>
        <p:spPr/>
      </p:pic>
      <p:pic>
        <p:nvPicPr>
          <p:cNvPr id="17" name="Picture Placeholder 16" descr="A person and two girls posing for a picture&#10;&#10;Description automatically generated with low confidence">
            <a:extLst>
              <a:ext uri="{FF2B5EF4-FFF2-40B4-BE49-F238E27FC236}">
                <a16:creationId xmlns:a16="http://schemas.microsoft.com/office/drawing/2014/main" id="{A595FD65-CA22-B372-127B-C8B5A09D652D}"/>
              </a:ext>
            </a:extLst>
          </p:cNvPr>
          <p:cNvPicPr>
            <a:picLocks noGrp="1" noChangeAspect="1"/>
          </p:cNvPicPr>
          <p:nvPr>
            <p:ph type="pic" sz="quarter" idx="14"/>
          </p:nvPr>
        </p:nvPicPr>
        <p:blipFill>
          <a:blip r:embed="rId3"/>
          <a:srcRect l="18245" r="18245"/>
          <a:stretch>
            <a:fillRect/>
          </a:stretch>
        </p:blipFill>
        <p:spPr/>
      </p:pic>
      <p:pic>
        <p:nvPicPr>
          <p:cNvPr id="4" name="Picture 3" descr="A picture containing graphics, clipart, symbol, logo&#10;&#10;Description automatically generated">
            <a:extLst>
              <a:ext uri="{FF2B5EF4-FFF2-40B4-BE49-F238E27FC236}">
                <a16:creationId xmlns:a16="http://schemas.microsoft.com/office/drawing/2014/main" id="{CE54ECE0-76C3-BC0B-2501-6D37267C2273}"/>
              </a:ext>
            </a:extLst>
          </p:cNvPr>
          <p:cNvPicPr>
            <a:picLocks noChangeAspect="1"/>
          </p:cNvPicPr>
          <p:nvPr/>
        </p:nvPicPr>
        <p:blipFill>
          <a:blip r:embed="rId4"/>
          <a:stretch>
            <a:fillRect/>
          </a:stretch>
        </p:blipFill>
        <p:spPr>
          <a:xfrm>
            <a:off x="10580797" y="5601760"/>
            <a:ext cx="987217" cy="1006766"/>
          </a:xfrm>
          <a:prstGeom prst="rect">
            <a:avLst/>
          </a:prstGeom>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with red hair in front of pink background">
            <a:extLst>
              <a:ext uri="{FF2B5EF4-FFF2-40B4-BE49-F238E27FC236}">
                <a16:creationId xmlns:a16="http://schemas.microsoft.com/office/drawing/2014/main" id="{1C1EE71A-4259-484A-AD7E-40964F671995}"/>
              </a:ext>
            </a:extLst>
          </p:cNvPr>
          <p:cNvPicPr>
            <a:picLocks noGrp="1" noChangeAspect="1"/>
          </p:cNvPicPr>
          <p:nvPr>
            <p:ph type="pic" sz="quarter" idx="10"/>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42900" y="45258"/>
            <a:ext cx="11849100" cy="6858000"/>
          </a:xfrm>
        </p:spPr>
      </p:pic>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838200" y="660400"/>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712423"/>
            <a:ext cx="5911735" cy="4485178"/>
          </a:xfrm>
        </p:spPr>
        <p:txBody>
          <a:bodyPr vert="horz" lIns="0" tIns="45720" rIns="91440" bIns="45720" rtlCol="0" anchor="t">
            <a:normAutofit/>
          </a:bodyPr>
          <a:lstStyle/>
          <a:p>
            <a:r>
              <a:rPr lang="en-US" sz="1800" dirty="0">
                <a:solidFill>
                  <a:schemeClr val="tx1"/>
                </a:solidFill>
              </a:rPr>
              <a:t>Out of school programs help youth to develop skills and abilities that will allow them to effectively solve problems, overcome disadvantages, and positively deal with the challenges in their lives.  The programs help to keep kids off the street, supports them in resisting peer pressure and prevents them from engaging in risky behaviors.  </a:t>
            </a:r>
          </a:p>
          <a:p>
            <a:r>
              <a:rPr lang="en-US" sz="1800" dirty="0">
                <a:solidFill>
                  <a:schemeClr val="tx1"/>
                </a:solidFill>
              </a:rPr>
              <a:t>Summer Day Camp occupies youth with productive and meaningful activities, teach life skills, and provide an environment that builds upon their personal strengths. The program nurtures confidence and self-esteem in youth; the emphasis on character building and developing their social, emotional, and vocational abilities.  Youth are involved in activities that provide opportunities for personal expression, leadership, community involvement, and volunteerism.  </a:t>
            </a:r>
          </a:p>
          <a:p>
            <a:endParaRPr lang="en-US" dirty="0"/>
          </a:p>
          <a:p>
            <a:endParaRPr lang="en-US" dirty="0"/>
          </a:p>
        </p:txBody>
      </p:sp>
      <p:pic>
        <p:nvPicPr>
          <p:cNvPr id="5" name="Picture 4" descr="A picture containing graphics, clipart, symbol, logo&#10;&#10;Description automatically generated">
            <a:extLst>
              <a:ext uri="{FF2B5EF4-FFF2-40B4-BE49-F238E27FC236}">
                <a16:creationId xmlns:a16="http://schemas.microsoft.com/office/drawing/2014/main" id="{B5FB2DE5-11C2-2596-7E87-89A9FF86F12A}"/>
              </a:ext>
            </a:extLst>
          </p:cNvPr>
          <p:cNvPicPr>
            <a:picLocks noChangeAspect="1"/>
          </p:cNvPicPr>
          <p:nvPr/>
        </p:nvPicPr>
        <p:blipFill>
          <a:blip r:embed="rId4"/>
          <a:stretch>
            <a:fillRect/>
          </a:stretch>
        </p:blipFill>
        <p:spPr>
          <a:xfrm>
            <a:off x="10547546" y="157017"/>
            <a:ext cx="987217" cy="1006766"/>
          </a:xfrm>
          <a:prstGeom prst="rect">
            <a:avLst/>
          </a:prstGeo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54629" y="762173"/>
            <a:ext cx="4172990" cy="674370"/>
          </a:xfrm>
        </p:spPr>
        <p:txBody>
          <a:bodyPr>
            <a:normAutofit fontScale="92500"/>
          </a:bodyPr>
          <a:lstStyle/>
          <a:p>
            <a:r>
              <a:rPr lang="en-US" dirty="0"/>
              <a:t>Out of School Programs</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75954" y="1600374"/>
            <a:ext cx="7930342" cy="1828626"/>
          </a:xfrm>
        </p:spPr>
        <p:txBody>
          <a:bodyPr vert="horz" lIns="91440" tIns="45720" rIns="91440" bIns="45720" rtlCol="0" anchor="t">
            <a:normAutofit/>
          </a:bodyPr>
          <a:lstStyle/>
          <a:p>
            <a:pPr lvl="0"/>
            <a:r>
              <a:rPr lang="en-US" sz="1800" dirty="0"/>
              <a:t>98% - 209 youth displayed improved personal social skills</a:t>
            </a:r>
          </a:p>
          <a:p>
            <a:pPr lvl="0"/>
            <a:r>
              <a:rPr lang="en-US" sz="1800" dirty="0"/>
              <a:t>92% - 196 youth showed a decrease in aggressive behaviors</a:t>
            </a:r>
          </a:p>
          <a:p>
            <a:pPr lvl="0"/>
            <a:r>
              <a:rPr lang="en-US" sz="1800" dirty="0"/>
              <a:t>98% - 209 of youth showed improved knowledge of personal health and nutrition</a:t>
            </a:r>
          </a:p>
        </p:txBody>
      </p:sp>
      <p:sp>
        <p:nvSpPr>
          <p:cNvPr id="12" name="Text Placeholder 11">
            <a:extLst>
              <a:ext uri="{FF2B5EF4-FFF2-40B4-BE49-F238E27FC236}">
                <a16:creationId xmlns:a16="http://schemas.microsoft.com/office/drawing/2014/main" id="{A7E8B114-078A-441B-B423-7E655A5F3F7B}"/>
              </a:ext>
            </a:extLst>
          </p:cNvPr>
          <p:cNvSpPr>
            <a:spLocks noGrp="1"/>
          </p:cNvSpPr>
          <p:nvPr>
            <p:ph type="body" sz="quarter" idx="12"/>
          </p:nvPr>
        </p:nvSpPr>
        <p:spPr>
          <a:xfrm>
            <a:off x="4613560" y="3255646"/>
            <a:ext cx="4655127" cy="674370"/>
          </a:xfrm>
        </p:spPr>
        <p:txBody>
          <a:bodyPr>
            <a:normAutofit/>
          </a:bodyPr>
          <a:lstStyle/>
          <a:p>
            <a:r>
              <a:rPr lang="en-US" dirty="0"/>
              <a:t>Summer Day Camp</a:t>
            </a:r>
          </a:p>
        </p:txBody>
      </p:sp>
      <p:sp>
        <p:nvSpPr>
          <p:cNvPr id="11" name="Content Placeholder 10">
            <a:extLst>
              <a:ext uri="{FF2B5EF4-FFF2-40B4-BE49-F238E27FC236}">
                <a16:creationId xmlns:a16="http://schemas.microsoft.com/office/drawing/2014/main" id="{D1032C24-FBA8-494E-87CD-9CAB6BEC072B}"/>
              </a:ext>
            </a:extLst>
          </p:cNvPr>
          <p:cNvSpPr>
            <a:spLocks noGrp="1"/>
          </p:cNvSpPr>
          <p:nvPr>
            <p:ph idx="11"/>
          </p:nvPr>
        </p:nvSpPr>
        <p:spPr>
          <a:xfrm>
            <a:off x="2811566" y="4063019"/>
            <a:ext cx="8725256" cy="1828626"/>
          </a:xfrm>
        </p:spPr>
        <p:txBody>
          <a:bodyPr>
            <a:normAutofit/>
          </a:bodyPr>
          <a:lstStyle/>
          <a:p>
            <a:r>
              <a:rPr lang="en-US" sz="1800" dirty="0"/>
              <a:t>97% - 229 youth showed a marked improvement in social interaction skills and self-efficacy</a:t>
            </a:r>
          </a:p>
          <a:p>
            <a:r>
              <a:rPr lang="en-US" sz="1800" dirty="0"/>
              <a:t>97% - 229 youth displayed a decrease in instances of anti social </a:t>
            </a:r>
            <a:r>
              <a:rPr lang="en-US" sz="1800" dirty="0" err="1"/>
              <a:t>behaviour</a:t>
            </a:r>
            <a:endParaRPr lang="en-US" sz="1800" dirty="0"/>
          </a:p>
          <a:p>
            <a:r>
              <a:rPr lang="en-US" sz="1800" dirty="0"/>
              <a:t>97% - 229 youth showed improved knowledge of personal health and nutrition</a:t>
            </a:r>
          </a:p>
        </p:txBody>
      </p:sp>
      <p:pic>
        <p:nvPicPr>
          <p:cNvPr id="5" name="Picture 4" descr="A picture containing graphics, logo, graphic design, font&#10;&#10;Description automatically generated">
            <a:extLst>
              <a:ext uri="{FF2B5EF4-FFF2-40B4-BE49-F238E27FC236}">
                <a16:creationId xmlns:a16="http://schemas.microsoft.com/office/drawing/2014/main" id="{C90AE17B-0029-F024-FB5A-823D2C46F24B}"/>
              </a:ext>
            </a:extLst>
          </p:cNvPr>
          <p:cNvPicPr>
            <a:picLocks noChangeAspect="1"/>
          </p:cNvPicPr>
          <p:nvPr/>
        </p:nvPicPr>
        <p:blipFill>
          <a:blip r:embed="rId2"/>
          <a:stretch>
            <a:fillRect/>
          </a:stretch>
        </p:blipFill>
        <p:spPr>
          <a:xfrm>
            <a:off x="218292" y="5488124"/>
            <a:ext cx="1672247" cy="807041"/>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Autofit/>
          </a:bodyPr>
          <a:lstStyle/>
          <a:p>
            <a:r>
              <a:rPr lang="en-US" sz="2400" dirty="0"/>
              <a:t>Parents Feedback:</a:t>
            </a:r>
          </a:p>
          <a:p>
            <a:pPr marL="285750" indent="-285750">
              <a:buFontTx/>
              <a:buChar char="-"/>
            </a:pPr>
            <a:r>
              <a:rPr lang="en-US" sz="2400" dirty="0"/>
              <a:t>81% of parents report that their children have improved </a:t>
            </a:r>
            <a:r>
              <a:rPr lang="en-US" sz="2400" dirty="0" err="1"/>
              <a:t>behaviours</a:t>
            </a:r>
            <a:endParaRPr lang="en-US" sz="2400" dirty="0"/>
          </a:p>
          <a:p>
            <a:pPr marL="285750" indent="-285750">
              <a:buFontTx/>
              <a:buChar char="-"/>
            </a:pPr>
            <a:r>
              <a:rPr lang="en-US" sz="2400" dirty="0"/>
              <a:t>71% of parents report that their children improved their grades at school</a:t>
            </a:r>
          </a:p>
          <a:p>
            <a:pPr marL="285750" indent="-285750">
              <a:buFontTx/>
              <a:buChar char="-"/>
            </a:pPr>
            <a:r>
              <a:rPr lang="en-US" sz="2400" dirty="0"/>
              <a:t>79% of parents report that their children are more confident about learning new things</a:t>
            </a:r>
          </a:p>
          <a:p>
            <a:pPr marL="285750" indent="-285750">
              <a:buFontTx/>
              <a:buChar char="-"/>
            </a:pPr>
            <a:r>
              <a:rPr lang="en-US" sz="2400" dirty="0"/>
              <a:t>72% of parents report that their children have started to see themselves as a “competent learner”</a:t>
            </a:r>
          </a:p>
          <a:p>
            <a:endParaRPr lang="en-US" dirty="0"/>
          </a:p>
        </p:txBody>
      </p:sp>
      <p:pic>
        <p:nvPicPr>
          <p:cNvPr id="7" name="Picture Placeholder 6" descr="A group of people posing for a photo&#10;&#10;Description automatically generated">
            <a:extLst>
              <a:ext uri="{FF2B5EF4-FFF2-40B4-BE49-F238E27FC236}">
                <a16:creationId xmlns:a16="http://schemas.microsoft.com/office/drawing/2014/main" id="{20672BD2-DBF6-19CB-ED4C-A42366C7BC8B}"/>
              </a:ext>
            </a:extLst>
          </p:cNvPr>
          <p:cNvPicPr>
            <a:picLocks noGrp="1" noChangeAspect="1"/>
          </p:cNvPicPr>
          <p:nvPr>
            <p:ph type="pic" sz="quarter" idx="13"/>
          </p:nvPr>
        </p:nvPicPr>
        <p:blipFill>
          <a:blip r:embed="rId2"/>
          <a:srcRect l="13528" r="13528"/>
          <a:stretch>
            <a:fillRect/>
          </a:stretch>
        </p:blipFill>
        <p:spPr/>
      </p:pic>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3.xml><?xml version="1.0" encoding="utf-8"?>
<ds:datastoreItem xmlns:ds="http://schemas.openxmlformats.org/officeDocument/2006/customXml" ds:itemID="{0FC87C8F-F87B-4D7A-AA05-EBC7DA9C67ED}">
  <ds:schemaRefs>
    <ds:schemaRef ds:uri="http://schemas.microsoft.com/office/2006/documentManagement/types"/>
    <ds:schemaRef ds:uri="16c05727-aa75-4e4a-9b5f-8a80a1165891"/>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230e9df3-be65-4c73-a93b-d1236ebd677e"/>
    <ds:schemaRef ds:uri="71af3243-3dd4-4a8d-8c0d-dd76da1f02a5"/>
    <ds:schemaRef ds:uri="http://schemas.microsoft.com/sharepoint/v3"/>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228</TotalTime>
  <Words>324</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Boys &amp; Girls Club Sarnia-Lambton</vt:lpstr>
      <vt:lpstr>Children helped by Boys &amp; Girls Club  in 2023-2024 </vt:lpstr>
      <vt:lpstr>Program Descriptions</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19</cp:revision>
  <cp:lastPrinted>2023-05-09T18:41:33Z</cp:lastPrinted>
  <dcterms:created xsi:type="dcterms:W3CDTF">2023-05-01T16:22:16Z</dcterms:created>
  <dcterms:modified xsi:type="dcterms:W3CDTF">2024-05-28T14:21:12Z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