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299" r:id="rId6"/>
    <p:sldId id="286" r:id="rId7"/>
    <p:sldId id="264"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6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xhere.com/en/photo/445" TargetMode="External"/><Relationship Id="rId7" Type="http://schemas.openxmlformats.org/officeDocument/2006/relationships/hyperlink" Target="https://creativecommons.org/licenses/by/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bridgespan.org/insights/library/funding-strategy/how-nonprofits-get-really-big/profile-habitat-for-humanity"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maxpixel.net/Toolbox-Handyman-Construction-Tools-Builder-3411589"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0B5415FF-395A-4AF8-B0FD-292979D3F80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a:stretch/>
        </p:blipFill>
        <p:spPr>
          <a:xfrm>
            <a:off x="0" y="3417959"/>
            <a:ext cx="1719072" cy="1719072"/>
          </a:xfrm>
        </p:spPr>
      </p:pic>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4"/>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273294" cy="1539653"/>
          </a:xfrm>
        </p:spPr>
        <p:txBody>
          <a:bodyPr>
            <a:normAutofit/>
          </a:bodyPr>
          <a:lstStyle/>
          <a:p>
            <a:r>
              <a:rPr lang="en-US" sz="4800" dirty="0"/>
              <a:t>Habitat for Humanity </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277495"/>
            <a:ext cx="6273294" cy="1143191"/>
          </a:xfrm>
        </p:spPr>
        <p:txBody>
          <a:bodyPr>
            <a:normAutofit/>
          </a:bodyPr>
          <a:lstStyle/>
          <a:p>
            <a:r>
              <a:rPr lang="en-US" sz="2400" dirty="0"/>
              <a:t>Handyman Program (subsidized handyman rates) - $15,000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3039414"/>
            <a:ext cx="5406226" cy="801066"/>
          </a:xfrm>
        </p:spPr>
        <p:txBody>
          <a:bodyPr>
            <a:normAutofit/>
          </a:bodyPr>
          <a:lstStyle/>
          <a:p>
            <a:r>
              <a:rPr lang="en-US" sz="2800" b="1" dirty="0"/>
              <a:t>United Way Funding</a:t>
            </a:r>
          </a:p>
        </p:txBody>
      </p:sp>
      <p:pic>
        <p:nvPicPr>
          <p:cNvPr id="8" name="Picture Placeholder 7">
            <a:extLst>
              <a:ext uri="{FF2B5EF4-FFF2-40B4-BE49-F238E27FC236}">
                <a16:creationId xmlns:a16="http://schemas.microsoft.com/office/drawing/2014/main" id="{ADA12353-2959-0E00-0E38-FC6D41E2B933}"/>
              </a:ext>
            </a:extLst>
          </p:cNvPr>
          <p:cNvPicPr>
            <a:picLocks noGrp="1" noChangeAspect="1"/>
          </p:cNvPicPr>
          <p:nvPr>
            <p:ph type="pic" sz="quarter" idx="15"/>
          </p:nvPr>
        </p:nvPicPr>
        <p:blipFill>
          <a:blip r:embed="rId5">
            <a:extLst>
              <a:ext uri="{837473B0-CC2E-450A-ABE3-18F120FF3D39}">
                <a1611:picAttrSrcUrl xmlns:a1611="http://schemas.microsoft.com/office/drawing/2016/11/main" r:id="rId6"/>
              </a:ext>
            </a:extLst>
          </a:blip>
          <a:srcRect/>
          <a:stretch/>
        </p:blipFill>
        <p:spPr>
          <a:xfrm>
            <a:off x="3415570" y="5137031"/>
            <a:ext cx="1719072" cy="1719072"/>
          </a:xfrm>
        </p:spPr>
      </p:pic>
      <p:sp>
        <p:nvSpPr>
          <p:cNvPr id="9" name="TextBox 8">
            <a:extLst>
              <a:ext uri="{FF2B5EF4-FFF2-40B4-BE49-F238E27FC236}">
                <a16:creationId xmlns:a16="http://schemas.microsoft.com/office/drawing/2014/main" id="{347085DC-CC61-A4BA-533A-5F45CE58A30B}"/>
              </a:ext>
            </a:extLst>
          </p:cNvPr>
          <p:cNvSpPr txBox="1"/>
          <p:nvPr/>
        </p:nvSpPr>
        <p:spPr>
          <a:xfrm>
            <a:off x="3415570" y="6856103"/>
            <a:ext cx="1719072" cy="369332"/>
          </a:xfrm>
          <a:prstGeom prst="rect">
            <a:avLst/>
          </a:prstGeom>
          <a:noFill/>
        </p:spPr>
        <p:txBody>
          <a:bodyPr wrap="square" rtlCol="0">
            <a:spAutoFit/>
          </a:bodyPr>
          <a:lstStyle/>
          <a:p>
            <a:r>
              <a:rPr lang="en-US" sz="900">
                <a:hlinkClick r:id="rId6" tooltip="https://www.bridgespan.org/insights/library/funding-strategy/how-nonprofits-get-really-big/profile-habitat-for-humanity"/>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3757086"/>
            <a:ext cx="3911600" cy="1263801"/>
          </a:xfrm>
        </p:spPr>
        <p:txBody>
          <a:bodyPr vert="horz" lIns="0" tIns="45720" rIns="91440" bIns="45720" numCol="1" rtlCol="0" anchor="t">
            <a:normAutofit/>
          </a:bodyPr>
          <a:lstStyle/>
          <a:p>
            <a:endParaRPr lang="en-US" sz="2200" dirty="0"/>
          </a:p>
          <a:p>
            <a:r>
              <a:rPr lang="en-US" sz="2200" dirty="0"/>
              <a:t>531 Families Served</a:t>
            </a:r>
          </a:p>
        </p:txBody>
      </p:sp>
      <p:pic>
        <p:nvPicPr>
          <p:cNvPr id="8" name="Picture Placeholder 7">
            <a:extLst>
              <a:ext uri="{FF2B5EF4-FFF2-40B4-BE49-F238E27FC236}">
                <a16:creationId xmlns:a16="http://schemas.microsoft.com/office/drawing/2014/main" id="{65F2DF24-3846-5368-789B-9F953B2AF80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4058" r="4058"/>
          <a:stretch/>
        </p:blipFill>
        <p:spPr/>
      </p:pic>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5"/>
            <a:ext cx="4295372" cy="2382887"/>
          </a:xfrm>
        </p:spPr>
        <p:txBody>
          <a:bodyPr>
            <a:normAutofit fontScale="90000"/>
          </a:bodyPr>
          <a:lstStyle/>
          <a:p>
            <a:r>
              <a:rPr lang="en-US" dirty="0"/>
              <a:t>Families helped by the Handyman Program </a:t>
            </a:r>
            <a:br>
              <a:rPr lang="en-US" dirty="0"/>
            </a:br>
            <a:r>
              <a:rPr lang="en-US" dirty="0"/>
              <a:t>in 2023-24</a:t>
            </a:r>
            <a:br>
              <a:rPr lang="en-US" dirty="0"/>
            </a:br>
            <a:endParaRPr lang="en-US" dirty="0"/>
          </a:p>
        </p:txBody>
      </p:sp>
      <p:pic>
        <p:nvPicPr>
          <p:cNvPr id="11" name="Picture Placeholder 10" descr="A group of men holding a check&#10;&#10;Description automatically generated">
            <a:extLst>
              <a:ext uri="{FF2B5EF4-FFF2-40B4-BE49-F238E27FC236}">
                <a16:creationId xmlns:a16="http://schemas.microsoft.com/office/drawing/2014/main" id="{863AFEA2-D521-966D-30AC-14FD8DE10BAC}"/>
              </a:ext>
            </a:extLst>
          </p:cNvPr>
          <p:cNvPicPr>
            <a:picLocks noGrp="1" noChangeAspect="1"/>
          </p:cNvPicPr>
          <p:nvPr>
            <p:ph type="pic" sz="quarter" idx="13"/>
          </p:nvPr>
        </p:nvPicPr>
        <p:blipFill>
          <a:blip r:embed="rId4"/>
          <a:srcRect l="22080" r="22080"/>
          <a:stretch>
            <a:fillRect/>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531089" y="671830"/>
            <a:ext cx="5911735" cy="902393"/>
          </a:xfrm>
        </p:spPr>
        <p:txBody>
          <a:bodyPr lIns="0">
            <a:normAutofit/>
          </a:bodyPr>
          <a:lstStyle/>
          <a:p>
            <a:r>
              <a:rPr lang="en-US" dirty="0">
                <a:solidFill>
                  <a:schemeClr val="tx1"/>
                </a:solidFill>
              </a:rPr>
              <a:t>Program Description</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399936" y="1692999"/>
            <a:ext cx="6042888" cy="5001467"/>
          </a:xfrm>
        </p:spPr>
        <p:txBody>
          <a:bodyPr vert="horz" lIns="0" tIns="45720" rIns="91440" bIns="45720" rtlCol="0" anchor="t">
            <a:normAutofit fontScale="92500" lnSpcReduction="10000"/>
          </a:bodyPr>
          <a:lstStyle/>
          <a:p>
            <a:r>
              <a:rPr lang="en-US" sz="2000" dirty="0">
                <a:solidFill>
                  <a:schemeClr val="tx1"/>
                </a:solidFill>
              </a:rPr>
              <a:t>Habitat for Humanity Sarnia-Lambton offers the Handyman program to help Sarnia-Lambton residents maintain their home with home repairs and renovations that will allow them to remain living safely and independently in their own home.  Volunteers work alongside the Habitat Handyman Supervisors to complete home repairs including:</a:t>
            </a:r>
          </a:p>
          <a:p>
            <a:pPr marL="800100" lvl="1" indent="-342900">
              <a:buFont typeface="Arial" panose="020B0604020202020204" pitchFamily="34" charset="0"/>
              <a:buChar char="•"/>
            </a:pPr>
            <a:r>
              <a:rPr lang="en-US" sz="1800" dirty="0">
                <a:solidFill>
                  <a:schemeClr val="tx1"/>
                </a:solidFill>
              </a:rPr>
              <a:t>flooring installation </a:t>
            </a:r>
          </a:p>
          <a:p>
            <a:pPr marL="800100" lvl="1" indent="-342900">
              <a:buFont typeface="Arial" panose="020B0604020202020204" pitchFamily="34" charset="0"/>
              <a:buChar char="•"/>
            </a:pPr>
            <a:r>
              <a:rPr lang="en-US" sz="1800" dirty="0">
                <a:solidFill>
                  <a:schemeClr val="tx1"/>
                </a:solidFill>
              </a:rPr>
              <a:t>drywall installation and or repair </a:t>
            </a:r>
          </a:p>
          <a:p>
            <a:pPr marL="800100" lvl="1" indent="-342900">
              <a:buFont typeface="Arial" panose="020B0604020202020204" pitchFamily="34" charset="0"/>
              <a:buChar char="•"/>
            </a:pPr>
            <a:r>
              <a:rPr lang="en-US" sz="1800" dirty="0">
                <a:solidFill>
                  <a:schemeClr val="tx1"/>
                </a:solidFill>
              </a:rPr>
              <a:t>fence and deck construction or repair</a:t>
            </a:r>
          </a:p>
          <a:p>
            <a:pPr marL="800100" lvl="1" indent="-342900">
              <a:buFont typeface="Arial" panose="020B0604020202020204" pitchFamily="34" charset="0"/>
              <a:buChar char="•"/>
            </a:pPr>
            <a:r>
              <a:rPr lang="en-US" sz="1800" dirty="0">
                <a:solidFill>
                  <a:schemeClr val="tx1"/>
                </a:solidFill>
              </a:rPr>
              <a:t>interior and exterior painting</a:t>
            </a:r>
          </a:p>
          <a:p>
            <a:pPr marL="800100" lvl="1" indent="-342900">
              <a:buFont typeface="Arial" panose="020B0604020202020204" pitchFamily="34" charset="0"/>
              <a:buChar char="•"/>
            </a:pPr>
            <a:r>
              <a:rPr lang="en-US" sz="1800" dirty="0">
                <a:solidFill>
                  <a:schemeClr val="tx1"/>
                </a:solidFill>
              </a:rPr>
              <a:t>yard maintenance and clean up</a:t>
            </a:r>
          </a:p>
          <a:p>
            <a:pPr marL="800100" lvl="1" indent="-342900">
              <a:buFont typeface="Arial" panose="020B0604020202020204" pitchFamily="34" charset="0"/>
              <a:buChar char="•"/>
            </a:pPr>
            <a:r>
              <a:rPr lang="en-US" sz="1800" dirty="0">
                <a:solidFill>
                  <a:schemeClr val="tx1"/>
                </a:solidFill>
              </a:rPr>
              <a:t>kitchen and bathroom repairs and renovations</a:t>
            </a:r>
          </a:p>
          <a:p>
            <a:pPr marL="800100" lvl="1" indent="-342900">
              <a:buFont typeface="Arial" panose="020B0604020202020204" pitchFamily="34" charset="0"/>
              <a:buChar char="•"/>
            </a:pPr>
            <a:r>
              <a:rPr lang="en-US" sz="1800" dirty="0">
                <a:solidFill>
                  <a:schemeClr val="tx1"/>
                </a:solidFill>
              </a:rPr>
              <a:t>vinyl siding repair, removal or installation </a:t>
            </a:r>
          </a:p>
          <a:p>
            <a:r>
              <a:rPr lang="en-US" sz="2000" dirty="0">
                <a:solidFill>
                  <a:schemeClr val="tx1"/>
                </a:solidFill>
              </a:rPr>
              <a:t>To be considered for subsidized pricing (where United Way dollars are used), clients must provide proof of income which must fall within the High Needs Household Income Limits (HILS).</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2"/>
          <a:stretch>
            <a:fillRect/>
          </a:stretch>
        </p:blipFill>
        <p:spPr>
          <a:xfrm>
            <a:off x="11077618" y="5619827"/>
            <a:ext cx="884871" cy="902393"/>
          </a:xfrm>
          <a:prstGeom prst="rect">
            <a:avLst/>
          </a:prstGeom>
        </p:spPr>
      </p:pic>
      <p:pic>
        <p:nvPicPr>
          <p:cNvPr id="14" name="Picture Placeholder 13">
            <a:extLst>
              <a:ext uri="{FF2B5EF4-FFF2-40B4-BE49-F238E27FC236}">
                <a16:creationId xmlns:a16="http://schemas.microsoft.com/office/drawing/2014/main" id="{A176057E-5588-38C9-EBEC-8082EB88AB48}"/>
              </a:ext>
            </a:extLst>
          </p:cNvPr>
          <p:cNvPicPr>
            <a:picLocks noGrp="1" noChangeAspect="1"/>
          </p:cNvPicPr>
          <p:nvPr>
            <p:ph type="pic" sz="quarter" idx="10"/>
          </p:nvPr>
        </p:nvPicPr>
        <p:blipFill>
          <a:blip r:embed="rId3"/>
          <a:srcRect t="11415" b="11415"/>
          <a:stretch/>
        </p:blipFill>
        <p:spPr>
          <a:xfrm rot="5400000">
            <a:off x="5475333" y="1479664"/>
            <a:ext cx="6736034" cy="3898669"/>
          </a:xfr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31" y="491490"/>
            <a:ext cx="4172990" cy="1087928"/>
          </a:xfrm>
        </p:spPr>
        <p:txBody>
          <a:bodyPr>
            <a:normAutofit/>
          </a:bodyPr>
          <a:lstStyle/>
          <a:p>
            <a:r>
              <a:rPr lang="en-US" dirty="0"/>
              <a:t>Handyman Program</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75955" y="1579418"/>
            <a:ext cx="7930342" cy="1729047"/>
          </a:xfrm>
        </p:spPr>
        <p:txBody>
          <a:bodyPr vert="horz" lIns="91440" tIns="45720" rIns="91440" bIns="45720" rtlCol="0" anchor="t">
            <a:normAutofit/>
          </a:bodyPr>
          <a:lstStyle/>
          <a:p>
            <a:pPr lvl="0"/>
            <a:r>
              <a:rPr lang="en-US" sz="1800" dirty="0"/>
              <a:t>25% increase in small jobs completed (those under $400)</a:t>
            </a:r>
          </a:p>
          <a:p>
            <a:pPr lvl="0"/>
            <a:r>
              <a:rPr lang="en-US" sz="1800" dirty="0"/>
              <a:t>76% increase in families served over last year</a:t>
            </a:r>
          </a:p>
          <a:p>
            <a:pPr lvl="0"/>
            <a:r>
              <a:rPr lang="en-US" sz="1800" dirty="0"/>
              <a:t>531 families served</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5" name="Picture Placeholder 9" descr="A person wearing a hard hat and holding a can&#10;&#10;Description automatically generated with low confidence">
            <a:extLst>
              <a:ext uri="{FF2B5EF4-FFF2-40B4-BE49-F238E27FC236}">
                <a16:creationId xmlns:a16="http://schemas.microsoft.com/office/drawing/2014/main" id="{65311996-F79E-FD78-D85C-2447291710B7}"/>
              </a:ext>
            </a:extLst>
          </p:cNvPr>
          <p:cNvPicPr>
            <a:picLocks noChangeAspect="1"/>
          </p:cNvPicPr>
          <p:nvPr/>
        </p:nvPicPr>
        <p:blipFill>
          <a:blip r:embed="rId3"/>
          <a:srcRect t="11415" b="11415"/>
          <a:stretch>
            <a:fillRect/>
          </a:stretch>
        </p:blipFill>
        <p:spPr>
          <a:xfrm>
            <a:off x="4045065" y="3429000"/>
            <a:ext cx="5802283" cy="3358235"/>
          </a:xfrm>
          <a:prstGeom prst="rect">
            <a:avLst/>
          </a:prstGeom>
        </p:spPr>
      </p:pic>
    </p:spTree>
    <p:extLst>
      <p:ext uri="{BB962C8B-B14F-4D97-AF65-F5344CB8AC3E}">
        <p14:creationId xmlns:p14="http://schemas.microsoft.com/office/powerpoint/2010/main" val="1346372204"/>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2.xml><?xml version="1.0" encoding="utf-8"?>
<ds:datastoreItem xmlns:ds="http://schemas.openxmlformats.org/officeDocument/2006/customXml" ds:itemID="{0FC87C8F-F87B-4D7A-AA05-EBC7DA9C67ED}">
  <ds:schemaRefs>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463</TotalTime>
  <Words>186</Words>
  <Application>Microsoft Office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Gill Sans Nova</vt:lpstr>
      <vt:lpstr>Office Theme</vt:lpstr>
      <vt:lpstr>Habitat for Humanity </vt:lpstr>
      <vt:lpstr>Families helped by the Handyman Program  in 2023-24 </vt:lpstr>
      <vt:lpstr>Program Description</vt:lpstr>
      <vt:lpstr>Program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17</cp:revision>
  <cp:lastPrinted>2023-05-15T15:18:48Z</cp:lastPrinted>
  <dcterms:created xsi:type="dcterms:W3CDTF">2023-05-01T16:22:16Z</dcterms:created>
  <dcterms:modified xsi:type="dcterms:W3CDTF">2024-05-28T14:45:13Z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