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gotcredit/30023384350/"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https://policyoptions.irpp.org/magazines/march-2019/policy-makers-can-help-canadians-build-financial-securit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odfreephotos.com/vector-images/kids-holding-hands-silhouette.png.php" TargetMode="External"/><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2"/>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752912"/>
            <a:ext cx="6273294" cy="2413965"/>
          </a:xfrm>
        </p:spPr>
        <p:txBody>
          <a:bodyPr>
            <a:normAutofit/>
          </a:bodyPr>
          <a:lstStyle/>
          <a:p>
            <a:r>
              <a:rPr lang="en-US" dirty="0"/>
              <a:t>The Inn of the Good Shepherd</a:t>
            </a:r>
          </a:p>
        </p:txBody>
      </p:sp>
      <p:pic>
        <p:nvPicPr>
          <p:cNvPr id="15" name="Picture Placeholder 14">
            <a:extLst>
              <a:ext uri="{FF2B5EF4-FFF2-40B4-BE49-F238E27FC236}">
                <a16:creationId xmlns:a16="http://schemas.microsoft.com/office/drawing/2014/main" id="{BC440D7D-B6ED-48AB-80DC-7E1E2E8E61C5}"/>
              </a:ext>
            </a:extLst>
          </p:cNvPr>
          <p:cNvPicPr>
            <a:picLocks noGrp="1" noChangeAspect="1"/>
          </p:cNvPicPr>
          <p:nvPr>
            <p:ph type="pic" sz="quarter" idx="15"/>
          </p:nvPr>
        </p:nvPicPr>
        <p:blipFill>
          <a:blip r:embed="rId3"/>
          <a:srcRect/>
          <a:stretch/>
        </p:blipFill>
        <p:spPr>
          <a:xfrm>
            <a:off x="1707785" y="3417958"/>
            <a:ext cx="3415570" cy="1719072"/>
          </a:xfrm>
        </p:spPr>
      </p:pic>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4565435"/>
            <a:ext cx="5050971" cy="1143191"/>
          </a:xfrm>
        </p:spPr>
        <p:txBody>
          <a:bodyPr>
            <a:normAutofit/>
          </a:bodyPr>
          <a:lstStyle/>
          <a:p>
            <a:r>
              <a:rPr lang="en-US" dirty="0"/>
              <a:t>Income Tax Program - $33,000</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3521868"/>
            <a:ext cx="4225818" cy="587979"/>
          </a:xfrm>
        </p:spPr>
        <p:txBody>
          <a:bodyPr>
            <a:normAutofit/>
          </a:bodyPr>
          <a:lstStyle/>
          <a:p>
            <a:r>
              <a:rPr lang="en-US" sz="2400" b="1" dirty="0"/>
              <a:t>United Way Funding</a:t>
            </a:r>
          </a:p>
        </p:txBody>
      </p:sp>
      <p:pic>
        <p:nvPicPr>
          <p:cNvPr id="7" name="Picture Placeholder 6" descr="A person walking in a grocery store&#10;&#10;Description automatically generated with low confidence">
            <a:extLst>
              <a:ext uri="{FF2B5EF4-FFF2-40B4-BE49-F238E27FC236}">
                <a16:creationId xmlns:a16="http://schemas.microsoft.com/office/drawing/2014/main" id="{CCEC6E55-6CF0-DD63-A9B8-5F419B758D7F}"/>
              </a:ext>
            </a:extLst>
          </p:cNvPr>
          <p:cNvPicPr>
            <a:picLocks noGrp="1" noChangeAspect="1"/>
          </p:cNvPicPr>
          <p:nvPr>
            <p:ph type="pic" sz="quarter" idx="14"/>
          </p:nvPr>
        </p:nvPicPr>
        <p:blipFill>
          <a:blip r:embed="rId4"/>
          <a:srcRect l="16601" r="16601"/>
          <a:stretch>
            <a:fillRect/>
          </a:stretch>
        </p:blipFill>
        <p:spPr>
          <a:xfrm>
            <a:off x="0" y="5138928"/>
            <a:ext cx="1719072" cy="1719072"/>
          </a:xfr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6939484" y="1191586"/>
            <a:ext cx="5329428" cy="1950624"/>
          </a:xfrm>
        </p:spPr>
        <p:txBody>
          <a:bodyPr>
            <a:normAutofit fontScale="90000"/>
          </a:bodyPr>
          <a:lstStyle/>
          <a:p>
            <a:r>
              <a:rPr lang="en-US" dirty="0"/>
              <a:t>Individuals helped by the</a:t>
            </a:r>
            <a:br>
              <a:rPr lang="en-US" dirty="0"/>
            </a:br>
            <a:r>
              <a:rPr lang="en-US" dirty="0"/>
              <a:t>Income Tax Program</a:t>
            </a:r>
            <a:br>
              <a:rPr lang="en-US" dirty="0"/>
            </a:br>
            <a:r>
              <a:rPr lang="en-US" dirty="0"/>
              <a:t>in 2023-24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200" y="3142210"/>
            <a:ext cx="3911600" cy="2962933"/>
          </a:xfrm>
        </p:spPr>
        <p:txBody>
          <a:bodyPr vert="horz" lIns="0" tIns="45720" rIns="91440" bIns="45720" numCol="1" rtlCol="0" anchor="t">
            <a:normAutofit/>
          </a:bodyPr>
          <a:lstStyle/>
          <a:p>
            <a:endParaRPr lang="en-US" sz="2200" dirty="0"/>
          </a:p>
          <a:p>
            <a:r>
              <a:rPr lang="en-US" sz="2200" dirty="0"/>
              <a:t>3,185 Individuals Helped</a:t>
            </a:r>
          </a:p>
        </p:txBody>
      </p:sp>
      <p:pic>
        <p:nvPicPr>
          <p:cNvPr id="8" name="Picture Placeholder 7">
            <a:extLst>
              <a:ext uri="{FF2B5EF4-FFF2-40B4-BE49-F238E27FC236}">
                <a16:creationId xmlns:a16="http://schemas.microsoft.com/office/drawing/2014/main" id="{65F2DF24-3846-5368-789B-9F953B2AF806}"/>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l="19379" r="19379"/>
          <a:stretch/>
        </p:blipFill>
        <p:spPr/>
      </p:pic>
      <p:sp>
        <p:nvSpPr>
          <p:cNvPr id="4" name="TextBox 3">
            <a:extLst>
              <a:ext uri="{FF2B5EF4-FFF2-40B4-BE49-F238E27FC236}">
                <a16:creationId xmlns:a16="http://schemas.microsoft.com/office/drawing/2014/main" id="{1C31C1BE-8FAD-E5A0-87B5-37BCB8309718}"/>
              </a:ext>
            </a:extLst>
          </p:cNvPr>
          <p:cNvSpPr txBox="1"/>
          <p:nvPr/>
        </p:nvSpPr>
        <p:spPr>
          <a:xfrm>
            <a:off x="3433572" y="6866878"/>
            <a:ext cx="3429000" cy="230832"/>
          </a:xfrm>
          <a:prstGeom prst="rect">
            <a:avLst/>
          </a:prstGeom>
          <a:noFill/>
        </p:spPr>
        <p:txBody>
          <a:bodyPr wrap="square" rtlCol="0">
            <a:spAutoFit/>
          </a:bodyPr>
          <a:lstStyle/>
          <a:p>
            <a:r>
              <a:rPr lang="en-US" sz="900">
                <a:hlinkClick r:id="rId3" tooltip="https://www.flickr.com/photos/gotcredit/30023384350/"/>
              </a:rPr>
              <a:t>This Photo</a:t>
            </a:r>
            <a:r>
              <a:rPr lang="en-US" sz="900"/>
              <a:t> by Unknown Author is licensed under </a:t>
            </a:r>
            <a:r>
              <a:rPr lang="en-US" sz="900">
                <a:hlinkClick r:id="rId4" tooltip="https://creativecommons.org/licenses/by/3.0/"/>
              </a:rPr>
              <a:t>CC BY</a:t>
            </a:r>
            <a:endParaRPr lang="en-US" sz="900"/>
          </a:p>
        </p:txBody>
      </p:sp>
      <p:pic>
        <p:nvPicPr>
          <p:cNvPr id="10" name="Picture Placeholder 9" descr="Two men holding a large check&#10;&#10;Description automatically generated">
            <a:extLst>
              <a:ext uri="{FF2B5EF4-FFF2-40B4-BE49-F238E27FC236}">
                <a16:creationId xmlns:a16="http://schemas.microsoft.com/office/drawing/2014/main" id="{C370040E-EE7A-04E9-2B84-90A663944191}"/>
              </a:ext>
            </a:extLst>
          </p:cNvPr>
          <p:cNvPicPr>
            <a:picLocks noGrp="1" noChangeAspect="1"/>
          </p:cNvPicPr>
          <p:nvPr>
            <p:ph type="pic" sz="quarter" idx="13"/>
          </p:nvPr>
        </p:nvPicPr>
        <p:blipFill>
          <a:blip r:embed="rId5"/>
          <a:srcRect l="1423" r="1423"/>
          <a:stretch>
            <a:fillRect/>
          </a:stretch>
        </p:blipFill>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671946" y="209202"/>
            <a:ext cx="5911735" cy="902393"/>
          </a:xfrm>
        </p:spPr>
        <p:txBody>
          <a:bodyPr lIns="0">
            <a:normAutofit/>
          </a:bodyPr>
          <a:lstStyle/>
          <a:p>
            <a:r>
              <a:rPr lang="en-US" dirty="0">
                <a:solidFill>
                  <a:schemeClr val="tx1"/>
                </a:solidFill>
              </a:rPr>
              <a:t>Program Descriptions</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671946" y="1246909"/>
            <a:ext cx="5911735" cy="4950692"/>
          </a:xfrm>
        </p:spPr>
        <p:txBody>
          <a:bodyPr vert="horz" lIns="0" tIns="45720" rIns="91440" bIns="45720" rtlCol="0" anchor="t">
            <a:normAutofit fontScale="92500" lnSpcReduction="10000"/>
          </a:bodyPr>
          <a:lstStyle/>
          <a:p>
            <a:r>
              <a:rPr lang="en-US" sz="2000" dirty="0">
                <a:solidFill>
                  <a:schemeClr val="tx1"/>
                </a:solidFill>
              </a:rPr>
              <a:t>The Inn of the Good Shepherd’s Income Tax program assists clients by completing and e-filing their income tax returns.  There are several barriers for individuals to file their own tax return – filing fees, literacy &amp; numeracy challenges, internet access, inconsistent housing, distrust of government and lack of understanding of the tax system.  If a person’s taxes are not filed, then government cannot determine if they are entitled to benefits and if a person’s taxes are not filed, any current benefits they are receiving get cut off.  </a:t>
            </a:r>
          </a:p>
          <a:p>
            <a:r>
              <a:rPr lang="en-US" sz="2000" dirty="0">
                <a:solidFill>
                  <a:schemeClr val="tx1"/>
                </a:solidFill>
              </a:rPr>
              <a:t>The Income Tax program is run by a team of volunteers and staff who process, complete and e-file returns for clients.  They can go back up to 5 years to file back taxes.  </a:t>
            </a:r>
          </a:p>
          <a:p>
            <a:r>
              <a:rPr lang="en-US" sz="2000" dirty="0">
                <a:solidFill>
                  <a:schemeClr val="tx1"/>
                </a:solidFill>
              </a:rPr>
              <a:t>The Income Tax clinics are run at the Inn of the Good Shepherd in Sarnia and through mobile clinics across Lambton County.  </a:t>
            </a:r>
          </a:p>
        </p:txBody>
      </p:sp>
      <p:pic>
        <p:nvPicPr>
          <p:cNvPr id="5" name="Picture 4" descr="A picture containing graphics, clipart, symbol, logo&#10;&#10;Description automatically generated">
            <a:extLst>
              <a:ext uri="{FF2B5EF4-FFF2-40B4-BE49-F238E27FC236}">
                <a16:creationId xmlns:a16="http://schemas.microsoft.com/office/drawing/2014/main" id="{76D8F531-110C-BF94-97CC-BE55B3B89F6C}"/>
              </a:ext>
            </a:extLst>
          </p:cNvPr>
          <p:cNvPicPr>
            <a:picLocks noChangeAspect="1"/>
          </p:cNvPicPr>
          <p:nvPr/>
        </p:nvPicPr>
        <p:blipFill>
          <a:blip r:embed="rId2"/>
          <a:stretch>
            <a:fillRect/>
          </a:stretch>
        </p:blipFill>
        <p:spPr>
          <a:xfrm>
            <a:off x="10353171" y="606755"/>
            <a:ext cx="884871" cy="902393"/>
          </a:xfrm>
          <a:prstGeom prst="rect">
            <a:avLst/>
          </a:prstGeom>
        </p:spPr>
      </p:pic>
      <p:pic>
        <p:nvPicPr>
          <p:cNvPr id="9" name="Picture Placeholder 8" descr="A person sitting at a desk smiling&#10;&#10;Description automatically generated with low confidence">
            <a:extLst>
              <a:ext uri="{FF2B5EF4-FFF2-40B4-BE49-F238E27FC236}">
                <a16:creationId xmlns:a16="http://schemas.microsoft.com/office/drawing/2014/main" id="{D9E4E494-64F1-94DE-0289-1D8998E4F424}"/>
              </a:ext>
            </a:extLst>
          </p:cNvPr>
          <p:cNvPicPr>
            <a:picLocks noGrp="1" noChangeAspect="1"/>
          </p:cNvPicPr>
          <p:nvPr>
            <p:ph type="pic" sz="quarter" idx="10"/>
          </p:nvPr>
        </p:nvPicPr>
        <p:blipFill>
          <a:blip r:embed="rId3"/>
          <a:srcRect t="28296" b="28296"/>
          <a:stretch>
            <a:fillRect/>
          </a:stretch>
        </p:blipFill>
        <p:spPr>
          <a:xfrm>
            <a:off x="6583681" y="2589875"/>
            <a:ext cx="5219990" cy="3021216"/>
          </a:xfrm>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854631" y="491490"/>
            <a:ext cx="4172990" cy="1087928"/>
          </a:xfrm>
        </p:spPr>
        <p:txBody>
          <a:bodyPr>
            <a:normAutofit/>
          </a:bodyPr>
          <a:lstStyle/>
          <a:p>
            <a:r>
              <a:rPr lang="en-US" dirty="0"/>
              <a:t>Income Tax Program</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75955" y="1547775"/>
            <a:ext cx="7930342" cy="3123507"/>
          </a:xfrm>
        </p:spPr>
        <p:txBody>
          <a:bodyPr vert="horz" lIns="91440" tIns="45720" rIns="91440" bIns="45720" rtlCol="0" anchor="t">
            <a:normAutofit/>
          </a:bodyPr>
          <a:lstStyle/>
          <a:p>
            <a:pPr lvl="0"/>
            <a:r>
              <a:rPr lang="en-US" sz="1800" dirty="0"/>
              <a:t>3972 tax returns were completed last year generating over $13 million in household income for clients</a:t>
            </a:r>
          </a:p>
          <a:p>
            <a:pPr lvl="0"/>
            <a:r>
              <a:rPr lang="en-US" sz="1800" dirty="0"/>
              <a:t>13 mobile clinics were run across Lambton County to reduce barriers to service</a:t>
            </a:r>
          </a:p>
          <a:p>
            <a:pPr lvl="0"/>
            <a:r>
              <a:rPr lang="en-US" sz="1800" dirty="0"/>
              <a:t>50% of clients that access the tax clinic is the only program of the Inn they access, meaning they can live more independently and with more dignity without having to rely on other community resources</a:t>
            </a:r>
          </a:p>
        </p:txBody>
      </p:sp>
      <p:pic>
        <p:nvPicPr>
          <p:cNvPr id="4" name="Picture 3" descr="A logo on a black background&#10;&#10;Description automatically generated with low confidence">
            <a:extLst>
              <a:ext uri="{FF2B5EF4-FFF2-40B4-BE49-F238E27FC236}">
                <a16:creationId xmlns:a16="http://schemas.microsoft.com/office/drawing/2014/main" id="{6B5C9CCD-B837-D274-34EA-BE986176C87B}"/>
              </a:ext>
            </a:extLst>
          </p:cNvPr>
          <p:cNvPicPr>
            <a:picLocks noChangeAspect="1"/>
          </p:cNvPicPr>
          <p:nvPr/>
        </p:nvPicPr>
        <p:blipFill>
          <a:blip r:embed="rId2"/>
          <a:stretch>
            <a:fillRect/>
          </a:stretch>
        </p:blipFill>
        <p:spPr>
          <a:xfrm>
            <a:off x="302582" y="5721263"/>
            <a:ext cx="1503668" cy="636522"/>
          </a:xfrm>
          <a:prstGeom prst="rect">
            <a:avLst/>
          </a:prstGeom>
        </p:spPr>
      </p:pic>
      <p:pic>
        <p:nvPicPr>
          <p:cNvPr id="20" name="Content Placeholder 19">
            <a:extLst>
              <a:ext uri="{FF2B5EF4-FFF2-40B4-BE49-F238E27FC236}">
                <a16:creationId xmlns:a16="http://schemas.microsoft.com/office/drawing/2014/main" id="{8494C22C-FA18-8FFD-592F-A4BA11EA41E9}"/>
              </a:ext>
            </a:extLst>
          </p:cNvPr>
          <p:cNvPicPr>
            <a:picLocks noGrp="1" noChangeAspect="1"/>
          </p:cNvPicPr>
          <p:nvPr>
            <p:ph idx="13"/>
          </p:nvPr>
        </p:nvPicPr>
        <p:blipFill>
          <a:blip r:embed="rId3">
            <a:extLst>
              <a:ext uri="{837473B0-CC2E-450A-ABE3-18F120FF3D39}">
                <a1611:picAttrSrcUrl xmlns:a1611="http://schemas.microsoft.com/office/drawing/2016/11/main" r:id="rId4"/>
              </a:ext>
            </a:extLst>
          </a:blip>
          <a:srcRect/>
          <a:stretch/>
        </p:blipFill>
        <p:spPr>
          <a:xfrm>
            <a:off x="4123111" y="3731846"/>
            <a:ext cx="5636029" cy="2785486"/>
          </a:xfrm>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698268"/>
          </a:xfrm>
        </p:spPr>
        <p:txBody>
          <a:bodyPr/>
          <a:lstStyle/>
          <a:p>
            <a:r>
              <a:rPr lang="en-US" dirty="0"/>
              <a:t>Testimonials</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rmAutofit/>
          </a:bodyPr>
          <a:lstStyle/>
          <a:p>
            <a:r>
              <a:rPr lang="en-US" sz="1650" dirty="0"/>
              <a:t>Inn of the Good Shepherd Staff:</a:t>
            </a:r>
          </a:p>
          <a:p>
            <a:r>
              <a:rPr lang="en-US" sz="1650" dirty="0"/>
              <a:t>“Receiving these benefits generates an income that means they can be more self-sufficient and not have to use other community resources.  This sense of self-reliance is one of the most important parts of the program!  Last year we generated over $13 million in household income.  That’s an average of $3,329 per household.  That can be life changing.”</a:t>
            </a:r>
          </a:p>
          <a:p>
            <a:r>
              <a:rPr lang="en-US" sz="1650" dirty="0"/>
              <a:t>“We’ve heard from clients who have been able to clear away debt, get a used vehicle so they can get to their jobs, move into better housing and more.  For many, having a consistency in income helps folks manage and budget better to stay on top of their bills.  This helps even out the challenges of meeting everyday life crises such as illnesses or celebrate the happy times such as birthdays and Christmas.  That also takes an enormous stress off parents and gives them the dignity of being able to be self-reliant.”</a:t>
            </a:r>
          </a:p>
        </p:txBody>
      </p:sp>
      <p:pic>
        <p:nvPicPr>
          <p:cNvPr id="9" name="Picture Placeholder 8">
            <a:extLst>
              <a:ext uri="{FF2B5EF4-FFF2-40B4-BE49-F238E27FC236}">
                <a16:creationId xmlns:a16="http://schemas.microsoft.com/office/drawing/2014/main" id="{004A3D7E-4C42-1E9C-8561-C984BC929734}"/>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2639" r="22639"/>
          <a:stretch/>
        </p:blipFill>
        <p:spPr/>
      </p:pic>
      <p:pic>
        <p:nvPicPr>
          <p:cNvPr id="4" name="Picture 3" descr="A logo on a black background&#10;&#10;Description automatically generated with low confidence">
            <a:extLst>
              <a:ext uri="{FF2B5EF4-FFF2-40B4-BE49-F238E27FC236}">
                <a16:creationId xmlns:a16="http://schemas.microsoft.com/office/drawing/2014/main" id="{1A4CAF68-9B2E-7510-E320-319C0C529959}"/>
              </a:ext>
            </a:extLst>
          </p:cNvPr>
          <p:cNvPicPr>
            <a:picLocks noChangeAspect="1"/>
          </p:cNvPicPr>
          <p:nvPr/>
        </p:nvPicPr>
        <p:blipFill>
          <a:blip r:embed="rId4"/>
          <a:stretch>
            <a:fillRect/>
          </a:stretch>
        </p:blipFill>
        <p:spPr>
          <a:xfrm>
            <a:off x="10075025" y="5686100"/>
            <a:ext cx="1906632" cy="807102"/>
          </a:xfrm>
          <a:prstGeom prst="rect">
            <a:avLst/>
          </a:prstGeom>
        </p:spPr>
      </p:pic>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87C8F-F87B-4D7A-AA05-EBC7DA9C67ED}">
  <ds:schemaRefs>
    <ds:schemaRef ds:uri="http://purl.org/dc/dcmitype/"/>
    <ds:schemaRef ds:uri="http://schemas.openxmlformats.org/package/2006/metadata/core-properties"/>
    <ds:schemaRef ds:uri="16c05727-aa75-4e4a-9b5f-8a80a1165891"/>
    <ds:schemaRef ds:uri="http://purl.org/dc/elements/1.1/"/>
    <ds:schemaRef ds:uri="http://schemas.microsoft.com/office/infopath/2007/PartnerControls"/>
    <ds:schemaRef ds:uri="http://schemas.microsoft.com/office/2006/metadata/properties"/>
    <ds:schemaRef ds:uri="http://purl.org/dc/terms/"/>
    <ds:schemaRef ds:uri="230e9df3-be65-4c73-a93b-d1236ebd677e"/>
    <ds:schemaRef ds:uri="http://schemas.microsoft.com/office/2006/documentManagement/types"/>
    <ds:schemaRef ds:uri="71af3243-3dd4-4a8d-8c0d-dd76da1f02a5"/>
    <ds:schemaRef ds:uri="http://schemas.microsoft.com/sharepoint/v3"/>
    <ds:schemaRef ds:uri="http://www.w3.org/XML/1998/namespace"/>
  </ds:schemaRefs>
</ds:datastoreItem>
</file>

<file path=customXml/itemProps2.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3.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415</TotalTime>
  <Words>442</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The Inn of the Good Shepherd</vt:lpstr>
      <vt:lpstr>Individuals helped by the Income Tax Program in 2023-24 </vt:lpstr>
      <vt:lpstr>Program Descriptions</vt:lpstr>
      <vt:lpstr>Program Results</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20</cp:revision>
  <cp:lastPrinted>2023-05-16T15:09:56Z</cp:lastPrinted>
  <dcterms:created xsi:type="dcterms:W3CDTF">2023-05-01T16:22:16Z</dcterms:created>
  <dcterms:modified xsi:type="dcterms:W3CDTF">2024-05-28T14:50:52Z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