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99" r:id="rId6"/>
    <p:sldId id="286" r:id="rId7"/>
    <p:sldId id="264" r:id="rId8"/>
    <p:sldId id="289"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2"/>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752912"/>
            <a:ext cx="6273294" cy="2413965"/>
          </a:xfrm>
        </p:spPr>
        <p:txBody>
          <a:bodyPr>
            <a:normAutofit fontScale="90000"/>
          </a:bodyPr>
          <a:lstStyle/>
          <a:p>
            <a:r>
              <a:rPr lang="en-US" dirty="0"/>
              <a:t>North Lambton Community Health Centre</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4565435"/>
            <a:ext cx="5050971" cy="1143191"/>
          </a:xfrm>
        </p:spPr>
        <p:txBody>
          <a:bodyPr>
            <a:normAutofit/>
          </a:bodyPr>
          <a:lstStyle/>
          <a:p>
            <a:r>
              <a:rPr lang="en-US" sz="2800" dirty="0"/>
              <a:t>Opening Doors - $60,000</a:t>
            </a:r>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7" y="3521868"/>
            <a:ext cx="5050971" cy="900503"/>
          </a:xfrm>
        </p:spPr>
        <p:txBody>
          <a:bodyPr>
            <a:noAutofit/>
          </a:bodyPr>
          <a:lstStyle/>
          <a:p>
            <a:r>
              <a:rPr lang="en-US" sz="2800" b="1" dirty="0"/>
              <a:t>United Way Funding</a:t>
            </a:r>
          </a:p>
        </p:txBody>
      </p:sp>
      <p:pic>
        <p:nvPicPr>
          <p:cNvPr id="1026" name="Picture 2">
            <a:extLst>
              <a:ext uri="{FF2B5EF4-FFF2-40B4-BE49-F238E27FC236}">
                <a16:creationId xmlns:a16="http://schemas.microsoft.com/office/drawing/2014/main" id="{B4CF2D09-15CD-D726-B831-CD481E18D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9" y="5444117"/>
            <a:ext cx="428625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sitting at a table painting&#10;&#10;Description automatically generated">
            <a:extLst>
              <a:ext uri="{FF2B5EF4-FFF2-40B4-BE49-F238E27FC236}">
                <a16:creationId xmlns:a16="http://schemas.microsoft.com/office/drawing/2014/main" id="{BE8B2175-5AA8-A701-5583-8A8FE79796FA}"/>
              </a:ext>
            </a:extLst>
          </p:cNvPr>
          <p:cNvPicPr>
            <a:picLocks noChangeAspect="1"/>
          </p:cNvPicPr>
          <p:nvPr/>
        </p:nvPicPr>
        <p:blipFill>
          <a:blip r:embed="rId4"/>
          <a:stretch>
            <a:fillRect/>
          </a:stretch>
        </p:blipFill>
        <p:spPr>
          <a:xfrm>
            <a:off x="3186904" y="3429000"/>
            <a:ext cx="1905784" cy="1708030"/>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2200" y="1191586"/>
            <a:ext cx="4295372" cy="1950624"/>
          </a:xfrm>
        </p:spPr>
        <p:txBody>
          <a:bodyPr>
            <a:normAutofit/>
          </a:bodyPr>
          <a:lstStyle/>
          <a:p>
            <a:r>
              <a:rPr lang="en-US" dirty="0"/>
              <a:t>Individuals helped</a:t>
            </a:r>
            <a:br>
              <a:rPr lang="en-US" dirty="0"/>
            </a:br>
            <a:r>
              <a:rPr lang="en-US"/>
              <a:t>in 2023-24</a:t>
            </a:r>
            <a:br>
              <a:rPr lang="en-US" dirty="0"/>
            </a:br>
            <a:endParaRPr lang="en-US"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42199" y="3142210"/>
            <a:ext cx="4162367" cy="914401"/>
          </a:xfrm>
        </p:spPr>
        <p:txBody>
          <a:bodyPr vert="horz" lIns="0" tIns="45720" rIns="91440" bIns="45720" numCol="1" rtlCol="0" anchor="t">
            <a:normAutofit/>
          </a:bodyPr>
          <a:lstStyle/>
          <a:p>
            <a:r>
              <a:rPr lang="en-US" sz="2800" dirty="0"/>
              <a:t>4475 Individuals helped</a:t>
            </a:r>
          </a:p>
        </p:txBody>
      </p:sp>
      <p:pic>
        <p:nvPicPr>
          <p:cNvPr id="7" name="Picture Placeholder 6">
            <a:extLst>
              <a:ext uri="{FF2B5EF4-FFF2-40B4-BE49-F238E27FC236}">
                <a16:creationId xmlns:a16="http://schemas.microsoft.com/office/drawing/2014/main" id="{E21AA9BB-47B1-750C-1439-29CF25C100E7}"/>
              </a:ext>
            </a:extLst>
          </p:cNvPr>
          <p:cNvPicPr>
            <a:picLocks noGrp="1" noChangeAspect="1"/>
          </p:cNvPicPr>
          <p:nvPr>
            <p:ph type="pic" sz="quarter" idx="13"/>
          </p:nvPr>
        </p:nvPicPr>
        <p:blipFill>
          <a:blip r:embed="rId2"/>
          <a:srcRect l="20192" r="20192"/>
          <a:stretch/>
        </p:blipFill>
        <p:spPr/>
      </p:pic>
      <p:pic>
        <p:nvPicPr>
          <p:cNvPr id="9" name="Picture Placeholder 8" descr="A person using a weight machine&#10;&#10;Description automatically generated">
            <a:extLst>
              <a:ext uri="{FF2B5EF4-FFF2-40B4-BE49-F238E27FC236}">
                <a16:creationId xmlns:a16="http://schemas.microsoft.com/office/drawing/2014/main" id="{FDB2B18C-A214-7E73-8E66-1A17F65DE895}"/>
              </a:ext>
            </a:extLst>
          </p:cNvPr>
          <p:cNvPicPr>
            <a:picLocks noGrp="1" noChangeAspect="1"/>
          </p:cNvPicPr>
          <p:nvPr>
            <p:ph type="pic" sz="quarter" idx="14"/>
          </p:nvPr>
        </p:nvPicPr>
        <p:blipFill>
          <a:blip r:embed="rId3"/>
          <a:srcRect t="12552" b="12552"/>
          <a:stretch>
            <a:fillRect/>
          </a:stretch>
        </p:blipFill>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671946" y="209202"/>
            <a:ext cx="5911735" cy="902393"/>
          </a:xfrm>
        </p:spPr>
        <p:txBody>
          <a:bodyPr lIns="0">
            <a:normAutofit/>
          </a:bodyPr>
          <a:lstStyle/>
          <a:p>
            <a:r>
              <a:rPr lang="en-US" dirty="0">
                <a:solidFill>
                  <a:schemeClr val="tx1"/>
                </a:solidFill>
              </a:rPr>
              <a:t>Program Descriptions</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671946" y="1246909"/>
            <a:ext cx="5911735" cy="4950692"/>
          </a:xfrm>
        </p:spPr>
        <p:txBody>
          <a:bodyPr vert="horz" lIns="0" tIns="45720" rIns="91440" bIns="45720" rtlCol="0" anchor="t">
            <a:normAutofit/>
          </a:bodyPr>
          <a:lstStyle/>
          <a:p>
            <a:r>
              <a:rPr lang="en-US" sz="2000" dirty="0">
                <a:solidFill>
                  <a:schemeClr val="tx1"/>
                </a:solidFill>
              </a:rPr>
              <a:t>The Opening Doors program aims to create an environment of respect and community leadership by providing supportive mental health programming to people 16 years and older.  Guidance and support is provided to make the changes the clients want to make.  </a:t>
            </a:r>
          </a:p>
          <a:p>
            <a:r>
              <a:rPr lang="en-US" sz="2000" dirty="0">
                <a:solidFill>
                  <a:schemeClr val="tx1"/>
                </a:solidFill>
              </a:rPr>
              <a:t>Physical activity sessions, food access coupled with balanced and nutritious cooking classes, as well as planting, maintenance and harvesting of the Opening Doors gardens in Forest and Sarnia are all provided.  </a:t>
            </a:r>
          </a:p>
          <a:p>
            <a:r>
              <a:rPr lang="en-US" sz="2000" dirty="0">
                <a:solidFill>
                  <a:schemeClr val="tx1"/>
                </a:solidFill>
              </a:rPr>
              <a:t>Clients accessing the program are also immediately connected to all pertinent service providers within the Community Health Centre including Chronic Disease Support, Social Worker, Occupational Therapist, Transportation, Dietitian, Housing Supports and Community Navigator.  </a:t>
            </a:r>
          </a:p>
        </p:txBody>
      </p:sp>
      <p:pic>
        <p:nvPicPr>
          <p:cNvPr id="6" name="Picture 5" descr="A picture containing graphics, clipart, symbol, logo&#10;&#10;Description automatically generated">
            <a:extLst>
              <a:ext uri="{FF2B5EF4-FFF2-40B4-BE49-F238E27FC236}">
                <a16:creationId xmlns:a16="http://schemas.microsoft.com/office/drawing/2014/main" id="{5DF2DE1D-C0A2-7D7C-B6F5-9878726C4EA1}"/>
              </a:ext>
            </a:extLst>
          </p:cNvPr>
          <p:cNvPicPr>
            <a:picLocks noChangeAspect="1"/>
          </p:cNvPicPr>
          <p:nvPr/>
        </p:nvPicPr>
        <p:blipFill>
          <a:blip r:embed="rId2"/>
          <a:stretch>
            <a:fillRect/>
          </a:stretch>
        </p:blipFill>
        <p:spPr>
          <a:xfrm>
            <a:off x="10635183" y="640079"/>
            <a:ext cx="884871" cy="902393"/>
          </a:xfrm>
          <a:prstGeom prst="rect">
            <a:avLst/>
          </a:prstGeom>
        </p:spPr>
      </p:pic>
      <p:pic>
        <p:nvPicPr>
          <p:cNvPr id="1026" name="C45823E4-67DB-455F-AB35-0D22B920D07D" descr="IMG_6702.jpg">
            <a:extLst>
              <a:ext uri="{FF2B5EF4-FFF2-40B4-BE49-F238E27FC236}">
                <a16:creationId xmlns:a16="http://schemas.microsoft.com/office/drawing/2014/main" id="{02A62D91-96A7-4211-FB75-311AFFD81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186" y="2128059"/>
            <a:ext cx="5102080" cy="392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Results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870864" y="669341"/>
            <a:ext cx="4172990" cy="519365"/>
          </a:xfrm>
        </p:spPr>
        <p:txBody>
          <a:bodyPr>
            <a:normAutofit/>
          </a:bodyPr>
          <a:lstStyle/>
          <a:p>
            <a:r>
              <a:rPr lang="en-US" dirty="0">
                <a:solidFill>
                  <a:schemeClr val="tx1"/>
                </a:solidFill>
              </a:rPr>
              <a:t>Opening Doors</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994177" y="1454713"/>
            <a:ext cx="7926365" cy="1466337"/>
          </a:xfrm>
        </p:spPr>
        <p:txBody>
          <a:bodyPr vert="horz" lIns="91440" tIns="45720" rIns="91440" bIns="45720" rtlCol="0" anchor="t">
            <a:normAutofit/>
          </a:bodyPr>
          <a:lstStyle/>
          <a:p>
            <a:pPr lvl="0"/>
            <a:r>
              <a:rPr lang="en-US" sz="1800" dirty="0"/>
              <a:t>87% of participants have an improved state of mental health and reduced isolation</a:t>
            </a:r>
          </a:p>
          <a:p>
            <a:pPr lvl="0"/>
            <a:r>
              <a:rPr lang="en-US" sz="1800" dirty="0"/>
              <a:t>85% of participants improved their healthy living skills, knowledge of food and nutritious eating and increased their physical activity</a:t>
            </a:r>
          </a:p>
          <a:p>
            <a:pPr lvl="0"/>
            <a:endParaRPr lang="en-US" sz="1800" dirty="0"/>
          </a:p>
        </p:txBody>
      </p:sp>
      <p:pic>
        <p:nvPicPr>
          <p:cNvPr id="9" name="Picture 8" descr="A picture containing graphics, clipart, symbol, logo&#10;&#10;Description automatically generated">
            <a:extLst>
              <a:ext uri="{FF2B5EF4-FFF2-40B4-BE49-F238E27FC236}">
                <a16:creationId xmlns:a16="http://schemas.microsoft.com/office/drawing/2014/main" id="{270DAAE2-283F-EFEC-4159-933FEBD8B632}"/>
              </a:ext>
            </a:extLst>
          </p:cNvPr>
          <p:cNvPicPr>
            <a:picLocks noChangeAspect="1"/>
          </p:cNvPicPr>
          <p:nvPr/>
        </p:nvPicPr>
        <p:blipFill>
          <a:blip r:embed="rId2"/>
          <a:stretch>
            <a:fillRect/>
          </a:stretch>
        </p:blipFill>
        <p:spPr>
          <a:xfrm>
            <a:off x="611980" y="5683617"/>
            <a:ext cx="884871" cy="902393"/>
          </a:xfrm>
          <a:prstGeom prst="rect">
            <a:avLst/>
          </a:prstGeom>
        </p:spPr>
      </p:pic>
      <p:pic>
        <p:nvPicPr>
          <p:cNvPr id="2050" name="03E49836-670A-4A29-8128-6BC281390BBD" descr="IMG_8436.jpg">
            <a:extLst>
              <a:ext uri="{FF2B5EF4-FFF2-40B4-BE49-F238E27FC236}">
                <a16:creationId xmlns:a16="http://schemas.microsoft.com/office/drawing/2014/main" id="{DE2A979D-E1F4-D477-8F0C-2E1A20C91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212" y="2807288"/>
            <a:ext cx="5038297" cy="377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450675" y="332510"/>
            <a:ext cx="4896775" cy="698268"/>
          </a:xfrm>
        </p:spPr>
        <p:txBody>
          <a:bodyPr/>
          <a:lstStyle/>
          <a:p>
            <a:r>
              <a:rPr lang="en-US" dirty="0"/>
              <a:t>Testimonials</a:t>
            </a:r>
          </a:p>
        </p:txBody>
      </p:sp>
      <p:sp>
        <p:nvSpPr>
          <p:cNvPr id="3" name="Text Placeholder 2">
            <a:extLst>
              <a:ext uri="{FF2B5EF4-FFF2-40B4-BE49-F238E27FC236}">
                <a16:creationId xmlns:a16="http://schemas.microsoft.com/office/drawing/2014/main" id="{9846EDBD-9882-4D3C-866D-07301A03447F}"/>
              </a:ext>
            </a:extLst>
          </p:cNvPr>
          <p:cNvSpPr>
            <a:spLocks noGrp="1" noRot="1" noMove="1" noResize="1" noEditPoints="1" noAdjustHandles="1" noChangeArrowheads="1" noChangeShapeType="1"/>
          </p:cNvSpPr>
          <p:nvPr>
            <p:ph type="body" idx="1"/>
          </p:nvPr>
        </p:nvSpPr>
        <p:spPr>
          <a:xfrm>
            <a:off x="6450675" y="1030779"/>
            <a:ext cx="5336771" cy="5058872"/>
          </a:xfrm>
        </p:spPr>
        <p:txBody>
          <a:bodyPr>
            <a:normAutofit fontScale="92500"/>
          </a:bodyPr>
          <a:lstStyle/>
          <a:p>
            <a:r>
              <a:rPr lang="en-US" sz="2400" dirty="0"/>
              <a:t>Opening Doors Clients:</a:t>
            </a:r>
          </a:p>
          <a:p>
            <a:r>
              <a:rPr lang="en-US" sz="2400" dirty="0"/>
              <a:t>“Thank you for believing in me and seeing the person I have been fighting to get back to.  I’ve been enjoying my time with everyone, and it makes me feel not so alone”</a:t>
            </a:r>
          </a:p>
          <a:p>
            <a:r>
              <a:rPr lang="en-US" sz="2400" dirty="0"/>
              <a:t>“ My husband passed away 12 years ago and up until Covid I was active in the workforce.  Then things cam to a screeching halt.  I now came face to face with things I allowed my professional life to hide.  Coming from a generation that did not accept mental illness for what it is – an illness – the signs are hard to understand.”</a:t>
            </a:r>
          </a:p>
        </p:txBody>
      </p:sp>
      <p:pic>
        <p:nvPicPr>
          <p:cNvPr id="4" name="Picture 3" descr="A logo on a black background&#10;&#10;Description automatically generated with low confidence">
            <a:extLst>
              <a:ext uri="{FF2B5EF4-FFF2-40B4-BE49-F238E27FC236}">
                <a16:creationId xmlns:a16="http://schemas.microsoft.com/office/drawing/2014/main" id="{1A4CAF68-9B2E-7510-E320-319C0C529959}"/>
              </a:ext>
            </a:extLst>
          </p:cNvPr>
          <p:cNvPicPr>
            <a:picLocks noChangeAspect="1"/>
          </p:cNvPicPr>
          <p:nvPr/>
        </p:nvPicPr>
        <p:blipFill>
          <a:blip r:embed="rId2"/>
          <a:stretch>
            <a:fillRect/>
          </a:stretch>
        </p:blipFill>
        <p:spPr>
          <a:xfrm>
            <a:off x="10075025" y="5686100"/>
            <a:ext cx="1906632" cy="807102"/>
          </a:xfrm>
          <a:prstGeom prst="rect">
            <a:avLst/>
          </a:prstGeom>
        </p:spPr>
      </p:pic>
      <p:pic>
        <p:nvPicPr>
          <p:cNvPr id="10" name="Picture Placeholder 9" descr="An old person sitting at a table&#10;&#10;Description automatically generated">
            <a:extLst>
              <a:ext uri="{FF2B5EF4-FFF2-40B4-BE49-F238E27FC236}">
                <a16:creationId xmlns:a16="http://schemas.microsoft.com/office/drawing/2014/main" id="{401488A4-4BDD-FA3A-A04E-F2E06BB0EF77}"/>
              </a:ext>
            </a:extLst>
          </p:cNvPr>
          <p:cNvPicPr>
            <a:picLocks noGrp="1" noChangeAspect="1"/>
          </p:cNvPicPr>
          <p:nvPr>
            <p:ph type="pic" sz="quarter" idx="13"/>
          </p:nvPr>
        </p:nvPicPr>
        <p:blipFill>
          <a:blip r:embed="rId3"/>
          <a:srcRect t="11443" b="11443"/>
          <a:stretch>
            <a:fillRect/>
          </a:stretch>
        </p:blipFill>
        <p:spPr/>
      </p:pic>
    </p:spTree>
    <p:extLst>
      <p:ext uri="{BB962C8B-B14F-4D97-AF65-F5344CB8AC3E}">
        <p14:creationId xmlns:p14="http://schemas.microsoft.com/office/powerpoint/2010/main" val="78789194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2.xml><?xml version="1.0" encoding="utf-8"?>
<ds:datastoreItem xmlns:ds="http://schemas.openxmlformats.org/officeDocument/2006/customXml" ds:itemID="{0FC87C8F-F87B-4D7A-AA05-EBC7DA9C67ED}">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230e9df3-be65-4c73-a93b-d1236ebd677e"/>
    <ds:schemaRef ds:uri="71af3243-3dd4-4a8d-8c0d-dd76da1f02a5"/>
    <ds:schemaRef ds:uri="http://www.w3.org/XML/1998/namespace"/>
  </ds:schemaRefs>
</ds:datastoreItem>
</file>

<file path=customXml/itemProps3.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686</TotalTime>
  <Words>289</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Nova</vt:lpstr>
      <vt:lpstr>Office Theme</vt:lpstr>
      <vt:lpstr>North Lambton Community Health Centre</vt:lpstr>
      <vt:lpstr>Individuals helped in 2023-24 </vt:lpstr>
      <vt:lpstr>Program Descriptions</vt:lpstr>
      <vt:lpstr>Program Results</vt:lpstr>
      <vt:lpstr>Testimonials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27</cp:revision>
  <cp:lastPrinted>2023-05-18T17:30:23Z</cp:lastPrinted>
  <dcterms:created xsi:type="dcterms:W3CDTF">2023-05-01T16:22:16Z</dcterms:created>
  <dcterms:modified xsi:type="dcterms:W3CDTF">2024-05-28T15:08:37Z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