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eekalabama.com/2013/12/01/24-days-left-until-christmas-2013/"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hyperlink" Target="https://www.pexels.com/photo/person-holding-a-stress-ball-3396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387381"/>
            <a:ext cx="6273294" cy="1508722"/>
          </a:xfrm>
        </p:spPr>
        <p:txBody>
          <a:bodyPr>
            <a:normAutofit/>
          </a:bodyPr>
          <a:lstStyle/>
          <a:p>
            <a:r>
              <a:rPr lang="en-US" dirty="0"/>
              <a:t>Salvation Army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3215226"/>
            <a:ext cx="5050971" cy="2071669"/>
          </a:xfrm>
        </p:spPr>
        <p:txBody>
          <a:bodyPr>
            <a:normAutofit/>
          </a:bodyPr>
          <a:lstStyle/>
          <a:p>
            <a:r>
              <a:rPr lang="en-US" dirty="0"/>
              <a:t>Rent &amp; Utility Assistance - $40,000</a:t>
            </a:r>
          </a:p>
          <a:p>
            <a:r>
              <a:rPr lang="en-US" dirty="0"/>
              <a:t>Dental Assistance - $10,000</a:t>
            </a:r>
          </a:p>
          <a:p>
            <a:r>
              <a:rPr lang="en-US" dirty="0"/>
              <a:t>Medical Assistance - $10,000</a:t>
            </a:r>
          </a:p>
          <a:p>
            <a:r>
              <a:rPr lang="en-US" dirty="0"/>
              <a:t>Hearing Aid Assistance - $10,000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2552232"/>
            <a:ext cx="4225818" cy="587979"/>
          </a:xfrm>
        </p:spPr>
        <p:txBody>
          <a:bodyPr>
            <a:normAutofit/>
          </a:bodyPr>
          <a:lstStyle/>
          <a:p>
            <a:r>
              <a:rPr lang="en-US" sz="2400" b="1" dirty="0"/>
              <a:t>United Way Funding</a:t>
            </a:r>
          </a:p>
        </p:txBody>
      </p:sp>
      <p:pic>
        <p:nvPicPr>
          <p:cNvPr id="11" name="Picture 10">
            <a:extLst>
              <a:ext uri="{FF2B5EF4-FFF2-40B4-BE49-F238E27FC236}">
                <a16:creationId xmlns:a16="http://schemas.microsoft.com/office/drawing/2014/main" id="{7BCAD116-000A-DAA1-F35B-9C3B8A2D77A3}"/>
              </a:ext>
            </a:extLst>
          </p:cNvPr>
          <p:cNvPicPr>
            <a:picLocks noChangeAspect="1"/>
          </p:cNvPicPr>
          <p:nvPr/>
        </p:nvPicPr>
        <p:blipFill>
          <a:blip r:embed="rId3"/>
          <a:srcRect/>
          <a:stretch/>
        </p:blipFill>
        <p:spPr>
          <a:xfrm>
            <a:off x="2427317" y="5136160"/>
            <a:ext cx="2569782" cy="172184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132320" y="1191586"/>
            <a:ext cx="4605252" cy="1950624"/>
          </a:xfrm>
        </p:spPr>
        <p:txBody>
          <a:bodyPr>
            <a:normAutofit/>
          </a:bodyPr>
          <a:lstStyle/>
          <a:p>
            <a:r>
              <a:rPr lang="en-US" dirty="0"/>
              <a:t>Individuals helped</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132321" y="3142210"/>
            <a:ext cx="4921134" cy="2962933"/>
          </a:xfrm>
        </p:spPr>
        <p:txBody>
          <a:bodyPr vert="horz" lIns="0" tIns="45720" rIns="91440" bIns="45720" numCol="1" rtlCol="0" anchor="t">
            <a:normAutofit/>
          </a:bodyPr>
          <a:lstStyle/>
          <a:p>
            <a:endParaRPr lang="en-US" sz="2200" dirty="0"/>
          </a:p>
          <a:p>
            <a:r>
              <a:rPr lang="en-US" sz="2200" dirty="0"/>
              <a:t>Rent &amp; Utility Assistance – 59 individuals</a:t>
            </a:r>
          </a:p>
          <a:p>
            <a:r>
              <a:rPr lang="en-US" sz="2200" dirty="0"/>
              <a:t>Dental Assistance – 30 individuals</a:t>
            </a:r>
          </a:p>
          <a:p>
            <a:r>
              <a:rPr lang="en-US" sz="2200" dirty="0"/>
              <a:t>Medical Assistance – 81 individuals</a:t>
            </a:r>
          </a:p>
          <a:p>
            <a:r>
              <a:rPr lang="en-US" sz="2200" dirty="0"/>
              <a:t>Hearing Aid Assistance – 8 individuals</a:t>
            </a:r>
          </a:p>
        </p:txBody>
      </p:sp>
      <p:pic>
        <p:nvPicPr>
          <p:cNvPr id="10" name="Picture Placeholder 9">
            <a:extLst>
              <a:ext uri="{FF2B5EF4-FFF2-40B4-BE49-F238E27FC236}">
                <a16:creationId xmlns:a16="http://schemas.microsoft.com/office/drawing/2014/main" id="{3D0BD2F6-6B5B-02F4-606B-7577C1C3FB6E}"/>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16941" r="16941"/>
          <a:stretch/>
        </p:blipFill>
        <p:spPr>
          <a:xfrm>
            <a:off x="3433572" y="3438144"/>
            <a:ext cx="3429000" cy="3422904"/>
          </a:xfrm>
        </p:spPr>
      </p:pic>
      <p:sp>
        <p:nvSpPr>
          <p:cNvPr id="6" name="TextBox 5">
            <a:extLst>
              <a:ext uri="{FF2B5EF4-FFF2-40B4-BE49-F238E27FC236}">
                <a16:creationId xmlns:a16="http://schemas.microsoft.com/office/drawing/2014/main" id="{AEAEDE61-4F2F-DDE3-0B2D-AE35819574DC}"/>
              </a:ext>
            </a:extLst>
          </p:cNvPr>
          <p:cNvSpPr txBox="1"/>
          <p:nvPr/>
        </p:nvSpPr>
        <p:spPr>
          <a:xfrm>
            <a:off x="3433572" y="6861048"/>
            <a:ext cx="3429000" cy="230832"/>
          </a:xfrm>
          <a:prstGeom prst="rect">
            <a:avLst/>
          </a:prstGeom>
          <a:noFill/>
        </p:spPr>
        <p:txBody>
          <a:bodyPr wrap="square" rtlCol="0">
            <a:spAutoFit/>
          </a:bodyPr>
          <a:lstStyle/>
          <a:p>
            <a:r>
              <a:rPr lang="en-US" sz="900">
                <a:hlinkClick r:id="rId3" tooltip="https://geekalabama.com/2013/12/01/24-days-left-until-christmas-2013/"/>
              </a:rPr>
              <a:t>This Photo</a:t>
            </a:r>
            <a:r>
              <a:rPr lang="en-US" sz="900"/>
              <a:t> by Unknown Author is licensed under </a:t>
            </a:r>
            <a:r>
              <a:rPr lang="en-US" sz="900">
                <a:hlinkClick r:id="rId4" tooltip="https://creativecommons.org/licenses/by-nc-nd/3.0/"/>
              </a:rPr>
              <a:t>CC BY-NC-ND</a:t>
            </a:r>
            <a:endParaRPr lang="en-US" sz="900"/>
          </a:p>
        </p:txBody>
      </p:sp>
      <p:pic>
        <p:nvPicPr>
          <p:cNvPr id="9" name="Picture Placeholder 8" descr="A group of people holding a large check&#10;&#10;Description automatically generated">
            <a:extLst>
              <a:ext uri="{FF2B5EF4-FFF2-40B4-BE49-F238E27FC236}">
                <a16:creationId xmlns:a16="http://schemas.microsoft.com/office/drawing/2014/main" id="{408DB1B5-6773-D117-B2F6-4FD191E6CDCE}"/>
              </a:ext>
            </a:extLst>
          </p:cNvPr>
          <p:cNvPicPr>
            <a:picLocks noGrp="1" noChangeAspect="1"/>
          </p:cNvPicPr>
          <p:nvPr>
            <p:ph type="pic" sz="quarter" idx="13"/>
          </p:nvPr>
        </p:nvPicPr>
        <p:blipFill>
          <a:blip r:embed="rId5"/>
          <a:srcRect l="13218" r="13218"/>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fontScale="92500" lnSpcReduction="10000"/>
          </a:bodyPr>
          <a:lstStyle/>
          <a:p>
            <a:r>
              <a:rPr lang="en-US" sz="2000" dirty="0">
                <a:solidFill>
                  <a:schemeClr val="tx1"/>
                </a:solidFill>
              </a:rPr>
              <a:t>Rent &amp; Utility assistance – Client provides personal information such as persons in the household, source of income, etc.  Once provided a meeting is set up to speak more about the specifics of their situation to understand how they fell behind and how they can be more successful in future.  A client is allowed to access this program once every 3 years for either rent or utility assistance, not both. </a:t>
            </a:r>
          </a:p>
          <a:p>
            <a:r>
              <a:rPr lang="en-US" sz="2000" dirty="0">
                <a:solidFill>
                  <a:schemeClr val="tx1"/>
                </a:solidFill>
              </a:rPr>
              <a:t>Dental Assistance – Client provides personal information, and the dental/denturist office provides details of the work to be completed along with the cost.  This program can be accessed once in a lifetime. </a:t>
            </a:r>
          </a:p>
          <a:p>
            <a:r>
              <a:rPr lang="en-US" sz="2000" dirty="0">
                <a:solidFill>
                  <a:schemeClr val="tx1"/>
                </a:solidFill>
              </a:rPr>
              <a:t>Medical Assistance – Clients are permitted to request assistance up to $200 per person per year after going through a screening process to determine eligibility.</a:t>
            </a:r>
          </a:p>
          <a:p>
            <a:r>
              <a:rPr lang="en-US" sz="2000" dirty="0">
                <a:solidFill>
                  <a:schemeClr val="tx1"/>
                </a:solidFill>
              </a:rPr>
              <a:t>Hearing Aid Assistance – One time assistance for those who need hearing aids and successfully complete the screening process. </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0635183" y="359987"/>
            <a:ext cx="884871" cy="902393"/>
          </a:xfrm>
          <a:prstGeom prst="rect">
            <a:avLst/>
          </a:prstGeom>
        </p:spPr>
      </p:pic>
      <p:pic>
        <p:nvPicPr>
          <p:cNvPr id="13" name="Picture Placeholder 12">
            <a:extLst>
              <a:ext uri="{FF2B5EF4-FFF2-40B4-BE49-F238E27FC236}">
                <a16:creationId xmlns:a16="http://schemas.microsoft.com/office/drawing/2014/main" id="{C8030E2E-ED38-5C0A-0590-495BDC9B14EC}"/>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389" r="1389"/>
          <a:stretch/>
        </p:blipFill>
        <p:spPr>
          <a:xfrm>
            <a:off x="6583681" y="1886989"/>
            <a:ext cx="5328503" cy="3084021"/>
          </a:xfr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455622" y="299258"/>
            <a:ext cx="5253643" cy="1243103"/>
          </a:xfrm>
        </p:spPr>
        <p:txBody>
          <a:bodyPr>
            <a:normAutofit lnSpcReduction="10000"/>
          </a:bodyPr>
          <a:lstStyle/>
          <a:p>
            <a:r>
              <a:rPr lang="en-US" dirty="0">
                <a:solidFill>
                  <a:schemeClr val="tx1"/>
                </a:solidFill>
              </a:rPr>
              <a:t>Rent &amp; Utility, Dental, Medical &amp; Hearing Aid Assistance programs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3392681" y="1542361"/>
            <a:ext cx="7633411" cy="1619583"/>
          </a:xfrm>
        </p:spPr>
        <p:txBody>
          <a:bodyPr vert="horz" lIns="91440" tIns="45720" rIns="91440" bIns="45720" rtlCol="0" anchor="t">
            <a:normAutofit lnSpcReduction="10000"/>
          </a:bodyPr>
          <a:lstStyle/>
          <a:p>
            <a:pPr lvl="0"/>
            <a:r>
              <a:rPr lang="en-US" sz="1800" dirty="0"/>
              <a:t>20 households assisted were able to either maintain their residency or secure long-term housing</a:t>
            </a:r>
          </a:p>
          <a:p>
            <a:pPr lvl="0"/>
            <a:r>
              <a:rPr lang="en-US" sz="1800" dirty="0"/>
              <a:t>67% of clients receiving Dental assistance required dentures to improve their dietary health </a:t>
            </a:r>
          </a:p>
          <a:p>
            <a:pPr lvl="0"/>
            <a:r>
              <a:rPr lang="en-US" sz="1800" dirty="0"/>
              <a:t>87% of seniors assisted with hearing aids reported a better quality of life </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14" name="Picture Placeholder 8">
            <a:extLst>
              <a:ext uri="{FF2B5EF4-FFF2-40B4-BE49-F238E27FC236}">
                <a16:creationId xmlns:a16="http://schemas.microsoft.com/office/drawing/2014/main" id="{DD0FE18B-F72D-00BD-58E9-2DAA6891F54B}"/>
              </a:ext>
            </a:extLst>
          </p:cNvPr>
          <p:cNvPicPr>
            <a:picLocks noChangeAspect="1"/>
          </p:cNvPicPr>
          <p:nvPr/>
        </p:nvPicPr>
        <p:blipFill>
          <a:blip r:embed="rId3"/>
          <a:srcRect t="11415" b="11415"/>
          <a:stretch/>
        </p:blipFill>
        <p:spPr>
          <a:xfrm>
            <a:off x="4622767" y="3429000"/>
            <a:ext cx="4956577" cy="2868759"/>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1280159"/>
          </a:xfrm>
        </p:spPr>
        <p:txBody>
          <a:bodyPr>
            <a:normAutofit/>
          </a:bodyPr>
          <a:lstStyle/>
          <a:p>
            <a:r>
              <a:rPr lang="en-US" dirty="0"/>
              <a:t>United Way dollars at work</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fontScale="85000" lnSpcReduction="20000"/>
          </a:bodyPr>
          <a:lstStyle/>
          <a:p>
            <a:endParaRPr lang="en-US" sz="2400" dirty="0"/>
          </a:p>
          <a:p>
            <a:endParaRPr lang="en-US" sz="2400" dirty="0"/>
          </a:p>
          <a:p>
            <a:r>
              <a:rPr lang="en-US" sz="2400" dirty="0"/>
              <a:t>We assisted a mother and child to secure long term housing when leaving a domestic violence situation.  Due to the urgency and seriousness of the situation the client did not have the funding for both the first and the last month’s rent but needed to leave her current residency for the safety of herself and her child.  This client was able to find a new home where she feels safe and was allowed to move in with only the first month’s rent but was at risk of eviction without the last month’s rent that was required.  This client is a working individual, but her income was not enough to cover all the costs in a timely manner.  With United Way funding, the Salvation Army was able to assist this client with the finances she required.  </a:t>
            </a:r>
          </a:p>
        </p:txBody>
      </p:sp>
      <p:pic>
        <p:nvPicPr>
          <p:cNvPr id="9" name="Picture Placeholder 8">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srcRect l="11284" r="11284"/>
          <a:stretch/>
        </p:blipFill>
        <p:spPr>
          <a:xfrm>
            <a:off x="4398" y="624690"/>
            <a:ext cx="6044097" cy="6215204"/>
          </a:xfrm>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3"/>
          <a:stretch>
            <a:fillRect/>
          </a:stretch>
        </p:blipFill>
        <p:spPr>
          <a:xfrm>
            <a:off x="9956206" y="5827221"/>
            <a:ext cx="1906632" cy="807102"/>
          </a:xfrm>
          <a:prstGeom prst="rect">
            <a:avLst/>
          </a:prstGeom>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C87C8F-F87B-4D7A-AA05-EBC7DA9C67ED}">
  <ds:schemaRefs>
    <ds:schemaRef ds:uri="http://schemas.openxmlformats.org/package/2006/metadata/core-properties"/>
    <ds:schemaRef ds:uri="http://purl.org/dc/term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230e9df3-be65-4c73-a93b-d1236ebd677e"/>
    <ds:schemaRef ds:uri="http://schemas.microsoft.com/sharepoint/v3"/>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81D31630-1B84-4A08-99C6-CB51F30BB3E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708</TotalTime>
  <Words>432</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Salvation Army</vt:lpstr>
      <vt:lpstr>Individuals helped in 2023-24 </vt:lpstr>
      <vt:lpstr>Program Descriptions</vt:lpstr>
      <vt:lpstr>Program Results</vt:lpstr>
      <vt:lpstr>United Way dollars at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25</cp:revision>
  <cp:lastPrinted>2023-05-23T16:12:06Z</cp:lastPrinted>
  <dcterms:created xsi:type="dcterms:W3CDTF">2023-05-01T16:22:16Z</dcterms:created>
  <dcterms:modified xsi:type="dcterms:W3CDTF">2024-05-28T15:25:54Z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